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90" r:id="rId3"/>
    <p:sldId id="291" r:id="rId4"/>
    <p:sldId id="292" r:id="rId5"/>
    <p:sldId id="293"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0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1"/>
    <p:restoredTop sz="94692"/>
  </p:normalViewPr>
  <p:slideViewPr>
    <p:cSldViewPr snapToGrid="0">
      <p:cViewPr varScale="1">
        <p:scale>
          <a:sx n="114" d="100"/>
          <a:sy n="114" d="100"/>
        </p:scale>
        <p:origin x="488"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3336746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C40E939-2E19-884D-93BC-55D308C25457}" type="datetimeFigureOut">
              <a:rPr lang="en-US" smtClean="0"/>
              <a:t>7/6/25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317586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3552177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468374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3524332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697113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100491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131251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765161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041441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C40E939-2E19-884D-93BC-55D308C25457}" type="datetimeFigureOut">
              <a:rPr lang="en-US" smtClean="0"/>
              <a:t>7/6/25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625675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C40E939-2E19-884D-93BC-55D308C25457}" type="datetimeFigureOut">
              <a:rPr lang="en-US" smtClean="0"/>
              <a:t>7/6/25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869659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C40E939-2E19-884D-93BC-55D308C25457}" type="datetimeFigureOut">
              <a:rPr lang="en-US" smtClean="0"/>
              <a:t>7/6/25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534467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C40E939-2E19-884D-93BC-55D308C25457}" type="datetimeFigureOut">
              <a:rPr lang="en-US" smtClean="0"/>
              <a:t>7/6/25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35863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40E939-2E19-884D-93BC-55D308C25457}" type="datetimeFigureOut">
              <a:rPr lang="en-US" smtClean="0"/>
              <a:t>7/6/25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262182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C40E939-2E19-884D-93BC-55D308C25457}" type="datetimeFigureOut">
              <a:rPr lang="en-US" smtClean="0"/>
              <a:t>7/6/25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1049125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C40E939-2E19-884D-93BC-55D308C25457}" type="datetimeFigureOut">
              <a:rPr lang="en-US" smtClean="0"/>
              <a:t>7/6/25</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7C7D9AA8-FBE6-204F-8C72-F925AA626434}" type="slidenum">
              <a:rPr lang="en-US" smtClean="0"/>
              <a:t>‹#›</a:t>
            </a:fld>
            <a:endParaRPr lang="en-US"/>
          </a:p>
        </p:txBody>
      </p:sp>
    </p:spTree>
    <p:extLst>
      <p:ext uri="{BB962C8B-B14F-4D97-AF65-F5344CB8AC3E}">
        <p14:creationId xmlns:p14="http://schemas.microsoft.com/office/powerpoint/2010/main" val="928282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C40E939-2E19-884D-93BC-55D308C25457}" type="datetimeFigureOut">
              <a:rPr lang="en-US" smtClean="0"/>
              <a:t>7/6/25</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C7D9AA8-FBE6-204F-8C72-F925AA626434}" type="slidenum">
              <a:rPr lang="en-US" smtClean="0"/>
              <a:t>‹#›</a:t>
            </a:fld>
            <a:endParaRPr lang="en-US"/>
          </a:p>
        </p:txBody>
      </p:sp>
    </p:spTree>
    <p:extLst>
      <p:ext uri="{BB962C8B-B14F-4D97-AF65-F5344CB8AC3E}">
        <p14:creationId xmlns:p14="http://schemas.microsoft.com/office/powerpoint/2010/main" val="23435813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animesh2000dutta/Data-Analyst-Job-Analysi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598E5-9B32-0660-1AF5-BA9EF08A39C5}"/>
              </a:ext>
            </a:extLst>
          </p:cNvPr>
          <p:cNvSpPr>
            <a:spLocks noGrp="1"/>
          </p:cNvSpPr>
          <p:nvPr>
            <p:ph type="ctrTitle"/>
          </p:nvPr>
        </p:nvSpPr>
        <p:spPr>
          <a:xfrm>
            <a:off x="1751012" y="609601"/>
            <a:ext cx="8676222" cy="862359"/>
          </a:xfrm>
        </p:spPr>
        <p:txBody>
          <a:bodyPr>
            <a:noAutofit/>
          </a:bodyPr>
          <a:lstStyle/>
          <a:p>
            <a:r>
              <a:rPr lang="en-US" sz="3200" b="1" dirty="0">
                <a:latin typeface="Times New Roman" panose="02020603050405020304" pitchFamily="18" charset="0"/>
                <a:cs typeface="Times New Roman" panose="02020603050405020304" pitchFamily="18" charset="0"/>
              </a:rPr>
              <a:t>Unified mentor internship project </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presentation</a:t>
            </a:r>
          </a:p>
        </p:txBody>
      </p:sp>
      <p:sp>
        <p:nvSpPr>
          <p:cNvPr id="3" name="Subtitle 2">
            <a:extLst>
              <a:ext uri="{FF2B5EF4-FFF2-40B4-BE49-F238E27FC236}">
                <a16:creationId xmlns:a16="http://schemas.microsoft.com/office/drawing/2014/main" id="{913D1918-FCF6-D196-F447-F16CE2B7A26D}"/>
              </a:ext>
            </a:extLst>
          </p:cNvPr>
          <p:cNvSpPr>
            <a:spLocks noGrp="1"/>
          </p:cNvSpPr>
          <p:nvPr>
            <p:ph type="subTitle" idx="1"/>
          </p:nvPr>
        </p:nvSpPr>
        <p:spPr>
          <a:xfrm>
            <a:off x="1751012" y="1644804"/>
            <a:ext cx="8676222" cy="3061011"/>
          </a:xfrm>
        </p:spPr>
        <p:txBody>
          <a:bodyPr>
            <a:normAutofit/>
          </a:bodyPr>
          <a:lstStyle/>
          <a:p>
            <a:r>
              <a:rPr lang="en-US" sz="2000" dirty="0">
                <a:latin typeface="Times New Roman" panose="02020603050405020304" pitchFamily="18" charset="0"/>
                <a:cs typeface="Times New Roman" panose="02020603050405020304" pitchFamily="18" charset="0"/>
              </a:rPr>
              <a:t>BY</a:t>
            </a:r>
          </a:p>
          <a:p>
            <a:r>
              <a:rPr lang="en-US" sz="2000" dirty="0">
                <a:latin typeface="Times New Roman" panose="02020603050405020304" pitchFamily="18" charset="0"/>
                <a:cs typeface="Times New Roman" panose="02020603050405020304" pitchFamily="18" charset="0"/>
              </a:rPr>
              <a:t>ANIMESH DUTTA</a:t>
            </a:r>
          </a:p>
          <a:p>
            <a:r>
              <a:rPr lang="en-US" sz="2000" dirty="0">
                <a:latin typeface="Times New Roman" panose="02020603050405020304" pitchFamily="18" charset="0"/>
                <a:cs typeface="Times New Roman" panose="02020603050405020304" pitchFamily="18" charset="0"/>
              </a:rPr>
              <a:t>POSITION : DATA ANALYST INTERN</a:t>
            </a:r>
          </a:p>
          <a:p>
            <a:r>
              <a:rPr lang="en-US" sz="2000" dirty="0">
                <a:latin typeface="Times New Roman" panose="02020603050405020304" pitchFamily="18" charset="0"/>
                <a:cs typeface="Times New Roman" panose="02020603050405020304" pitchFamily="18" charset="0"/>
              </a:rPr>
              <a:t>INTERNSHIP ID : UMID01052533819</a:t>
            </a:r>
          </a:p>
          <a:p>
            <a:r>
              <a:rPr lang="en-US" sz="2000" dirty="0">
                <a:latin typeface="Times New Roman" panose="02020603050405020304" pitchFamily="18" charset="0"/>
                <a:cs typeface="Times New Roman" panose="02020603050405020304" pitchFamily="18" charset="0"/>
              </a:rPr>
              <a:t>2 MONTHS INTERNSHIP</a:t>
            </a:r>
          </a:p>
          <a:p>
            <a:r>
              <a:rPr lang="en-US" sz="2000" dirty="0">
                <a:latin typeface="Times New Roman" panose="02020603050405020304" pitchFamily="18" charset="0"/>
                <a:cs typeface="Times New Roman" panose="02020603050405020304" pitchFamily="18" charset="0"/>
              </a:rPr>
              <a:t>INTERNSHIP DURATION : 15/05/2025 -15/07/2025</a:t>
            </a:r>
          </a:p>
        </p:txBody>
      </p:sp>
    </p:spTree>
    <p:extLst>
      <p:ext uri="{BB962C8B-B14F-4D97-AF65-F5344CB8AC3E}">
        <p14:creationId xmlns:p14="http://schemas.microsoft.com/office/powerpoint/2010/main" val="2548298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DE3AB-8B8B-6E88-198D-ED6A78304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CDD747-7ACE-4070-6BEA-AB1333CD56F8}"/>
              </a:ext>
            </a:extLst>
          </p:cNvPr>
          <p:cNvSpPr>
            <a:spLocks noGrp="1"/>
          </p:cNvSpPr>
          <p:nvPr>
            <p:ph type="title"/>
          </p:nvPr>
        </p:nvSpPr>
        <p:spPr>
          <a:xfrm>
            <a:off x="1141413" y="609600"/>
            <a:ext cx="9905998" cy="657340"/>
          </a:xfrm>
        </p:spPr>
        <p:txBody>
          <a:bodyPr>
            <a:normAutofit/>
          </a:bodyPr>
          <a:lstStyle/>
          <a:p>
            <a:pPr algn="ctr"/>
            <a:r>
              <a:rPr lang="en-US" sz="2400"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F3A57423-66D8-99C1-BA2A-50709C4425D6}"/>
              </a:ext>
            </a:extLst>
          </p:cNvPr>
          <p:cNvSpPr>
            <a:spLocks noGrp="1"/>
          </p:cNvSpPr>
          <p:nvPr>
            <p:ph idx="1"/>
          </p:nvPr>
        </p:nvSpPr>
        <p:spPr>
          <a:xfrm>
            <a:off x="1141413" y="1344059"/>
            <a:ext cx="9905998" cy="5166910"/>
          </a:xfrm>
        </p:spPr>
        <p:txBody>
          <a:bodyPr anchor="t">
            <a:normAutofit fontScale="92500" lnSpcReduction="20000"/>
          </a:bodyPr>
          <a:lstStyle/>
          <a:p>
            <a:pPr marL="0" indent="0">
              <a:buNone/>
            </a:pPr>
            <a:r>
              <a:rPr lang="en-IN" b="1" dirty="0">
                <a:latin typeface="Times New Roman" panose="02020603050405020304" pitchFamily="18" charset="0"/>
                <a:cs typeface="Times New Roman" panose="02020603050405020304" pitchFamily="18" charset="0"/>
              </a:rPr>
              <a:t>3. </a:t>
            </a:r>
            <a:r>
              <a:rPr lang="en-IN" sz="2200" b="1" dirty="0">
                <a:latin typeface="Times New Roman" panose="02020603050405020304" pitchFamily="18" charset="0"/>
                <a:cs typeface="Times New Roman" panose="02020603050405020304" pitchFamily="18" charset="0"/>
              </a:rPr>
              <a:t>Feature Engineering:</a:t>
            </a:r>
            <a:endParaRPr lang="en-IN" sz="2200" dirty="0">
              <a:latin typeface="Times New Roman" panose="02020603050405020304" pitchFamily="18" charset="0"/>
              <a:cs typeface="Times New Roman" panose="02020603050405020304" pitchFamily="18" charset="0"/>
            </a:endParaRPr>
          </a:p>
          <a:p>
            <a:r>
              <a:rPr lang="en-IN" sz="1900" dirty="0">
                <a:latin typeface="Times New Roman" panose="02020603050405020304" pitchFamily="18" charset="0"/>
                <a:cs typeface="Times New Roman" panose="02020603050405020304" pitchFamily="18" charset="0"/>
              </a:rPr>
              <a:t>Extracted key skills (Python, SQL, Excel, R, Tableau, Power BI, AWS, Azure, GCP, Spark, Hadoop, Machine Learning, Statistics) from 'Job Description'.</a:t>
            </a:r>
          </a:p>
          <a:p>
            <a:r>
              <a:rPr lang="en-IN" sz="1900" dirty="0">
                <a:latin typeface="Times New Roman" panose="02020603050405020304" pitchFamily="18" charset="0"/>
                <a:cs typeface="Times New Roman" panose="02020603050405020304" pitchFamily="18" charset="0"/>
              </a:rPr>
              <a:t>Derived ‘</a:t>
            </a:r>
            <a:r>
              <a:rPr lang="en-IN" sz="1900" dirty="0" err="1">
                <a:latin typeface="Times New Roman" panose="02020603050405020304" pitchFamily="18" charset="0"/>
                <a:cs typeface="Times New Roman" panose="02020603050405020304" pitchFamily="18" charset="0"/>
              </a:rPr>
              <a:t>Company_Age</a:t>
            </a:r>
            <a:r>
              <a:rPr lang="en-IN" sz="1900" dirty="0">
                <a:latin typeface="Times New Roman" panose="02020603050405020304" pitchFamily="18" charset="0"/>
                <a:cs typeface="Times New Roman" panose="02020603050405020304" pitchFamily="18" charset="0"/>
              </a:rPr>
              <a:t>’ from 'Founded' year.</a:t>
            </a:r>
          </a:p>
          <a:p>
            <a:r>
              <a:rPr lang="en-IN" sz="1900" dirty="0">
                <a:latin typeface="Times New Roman" panose="02020603050405020304" pitchFamily="18" charset="0"/>
                <a:cs typeface="Times New Roman" panose="02020603050405020304" pitchFamily="18" charset="0"/>
              </a:rPr>
              <a:t>Categorized 'Job Title' into ‘</a:t>
            </a:r>
            <a:r>
              <a:rPr lang="en-IN" sz="1900" dirty="0" err="1">
                <a:latin typeface="Times New Roman" panose="02020603050405020304" pitchFamily="18" charset="0"/>
                <a:cs typeface="Times New Roman" panose="02020603050405020304" pitchFamily="18" charset="0"/>
              </a:rPr>
              <a:t>Job_Level</a:t>
            </a:r>
            <a:r>
              <a:rPr lang="en-IN" sz="1900" dirty="0">
                <a:latin typeface="Times New Roman" panose="02020603050405020304" pitchFamily="18" charset="0"/>
                <a:cs typeface="Times New Roman" panose="02020603050405020304" pitchFamily="18" charset="0"/>
              </a:rPr>
              <a:t>’(e.g., Junior, Senior, Lead).</a:t>
            </a:r>
          </a:p>
          <a:p>
            <a:r>
              <a:rPr lang="en-IN" sz="1900" dirty="0">
                <a:latin typeface="Times New Roman" panose="02020603050405020304" pitchFamily="18" charset="0"/>
                <a:cs typeface="Times New Roman" panose="02020603050405020304" pitchFamily="18" charset="0"/>
              </a:rPr>
              <a:t>Cleaned and standardized 'Industry', 'Sector', and 'State' information.</a:t>
            </a:r>
          </a:p>
          <a:p>
            <a:pPr marL="0" indent="0">
              <a:buNone/>
            </a:pPr>
            <a:endParaRPr lang="en-IN" sz="1900"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rPr>
              <a:t>4. </a:t>
            </a:r>
            <a:r>
              <a:rPr lang="en-IN" sz="2200" b="1" dirty="0">
                <a:latin typeface="Times New Roman" panose="02020603050405020304" pitchFamily="18" charset="0"/>
                <a:cs typeface="Times New Roman" panose="02020603050405020304" pitchFamily="18" charset="0"/>
              </a:rPr>
              <a:t>Exploratory Data Analysis (EDA):</a:t>
            </a:r>
            <a:endParaRPr lang="en-IN" sz="2200" dirty="0">
              <a:latin typeface="Times New Roman" panose="02020603050405020304" pitchFamily="18" charset="0"/>
              <a:cs typeface="Times New Roman" panose="02020603050405020304" pitchFamily="18" charset="0"/>
            </a:endParaRPr>
          </a:p>
          <a:p>
            <a:r>
              <a:rPr lang="en-IN" sz="1900" dirty="0">
                <a:latin typeface="Times New Roman" panose="02020603050405020304" pitchFamily="18" charset="0"/>
                <a:cs typeface="Times New Roman" panose="02020603050405020304" pitchFamily="18" charset="0"/>
              </a:rPr>
              <a:t>Performed descriptive statistics to understand data distributions.</a:t>
            </a:r>
          </a:p>
          <a:p>
            <a:r>
              <a:rPr lang="en-IN" sz="1900" dirty="0">
                <a:latin typeface="Times New Roman" panose="02020603050405020304" pitchFamily="18" charset="0"/>
                <a:cs typeface="Times New Roman" panose="02020603050405020304" pitchFamily="18" charset="0"/>
              </a:rPr>
              <a:t>Analysed the distribution of 'Avg_Salary(K)'.</a:t>
            </a:r>
          </a:p>
          <a:p>
            <a:r>
              <a:rPr lang="en-IN" sz="1900" dirty="0">
                <a:latin typeface="Times New Roman" panose="02020603050405020304" pitchFamily="18" charset="0"/>
                <a:cs typeface="Times New Roman" panose="02020603050405020304" pitchFamily="18" charset="0"/>
              </a:rPr>
              <a:t>Investigated relationships between average salary and categorical features like Industry, Sector, Size, Type of Ownership, Job Level, and State.</a:t>
            </a:r>
          </a:p>
          <a:p>
            <a:r>
              <a:rPr lang="en-IN" sz="1900" dirty="0">
                <a:latin typeface="Times New Roman" panose="02020603050405020304" pitchFamily="18" charset="0"/>
                <a:cs typeface="Times New Roman" panose="02020603050405020304" pitchFamily="18" charset="0"/>
              </a:rPr>
              <a:t>Computed and visualized the correlation matrix of numerical features.</a:t>
            </a:r>
          </a:p>
          <a:p>
            <a:pPr marL="0" indent="0">
              <a:buNone/>
            </a:pPr>
            <a:br>
              <a:rPr lang="en-IN" sz="1900" dirty="0">
                <a:latin typeface="Times New Roman" panose="02020603050405020304" pitchFamily="18" charset="0"/>
                <a:cs typeface="Times New Roman" panose="02020603050405020304" pitchFamily="18" charset="0"/>
              </a:rPr>
            </a:b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97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F48CE-3D8B-1976-D38A-3C44B7D9F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C358-8007-9C5E-226C-36E3216C2917}"/>
              </a:ext>
            </a:extLst>
          </p:cNvPr>
          <p:cNvSpPr>
            <a:spLocks noGrp="1"/>
          </p:cNvSpPr>
          <p:nvPr>
            <p:ph type="title"/>
          </p:nvPr>
        </p:nvSpPr>
        <p:spPr>
          <a:xfrm>
            <a:off x="1141413" y="609600"/>
            <a:ext cx="9905998" cy="657340"/>
          </a:xfrm>
        </p:spPr>
        <p:txBody>
          <a:bodyPr>
            <a:normAutofit/>
          </a:bodyPr>
          <a:lstStyle/>
          <a:p>
            <a:pPr algn="ctr"/>
            <a:r>
              <a:rPr lang="en-US" sz="2400"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0D4BA793-5201-A7AC-CD34-37FCD2DDA223}"/>
              </a:ext>
            </a:extLst>
          </p:cNvPr>
          <p:cNvSpPr>
            <a:spLocks noGrp="1"/>
          </p:cNvSpPr>
          <p:nvPr>
            <p:ph idx="1"/>
          </p:nvPr>
        </p:nvSpPr>
        <p:spPr>
          <a:xfrm>
            <a:off x="1141413" y="1344059"/>
            <a:ext cx="9905998" cy="5166910"/>
          </a:xfrm>
        </p:spPr>
        <p:txBody>
          <a:bodyPr anchor="t">
            <a:normAutofit/>
          </a:bodyPr>
          <a:lstStyle/>
          <a:p>
            <a:pPr marL="0" indent="0">
              <a:buNone/>
            </a:pPr>
            <a:r>
              <a:rPr lang="en-IN" sz="1800" b="1" dirty="0">
                <a:latin typeface="Times New Roman" panose="02020603050405020304" pitchFamily="18" charset="0"/>
                <a:cs typeface="Times New Roman" panose="02020603050405020304" pitchFamily="18" charset="0"/>
              </a:rPr>
              <a:t>5. </a:t>
            </a:r>
            <a:r>
              <a:rPr lang="en-IN" b="1" dirty="0">
                <a:latin typeface="Times New Roman" panose="02020603050405020304" pitchFamily="18" charset="0"/>
                <a:cs typeface="Times New Roman" panose="02020603050405020304" pitchFamily="18" charset="0"/>
              </a:rPr>
              <a:t>Model Development &amp; Evaluation:</a:t>
            </a:r>
            <a:endParaRPr lang="en-IN"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Applied One-Hot Encoding to convert categorical features into a numerical format.</a:t>
            </a:r>
          </a:p>
          <a:p>
            <a:r>
              <a:rPr lang="en-IN" sz="1800" dirty="0">
                <a:latin typeface="Times New Roman" panose="02020603050405020304" pitchFamily="18" charset="0"/>
                <a:cs typeface="Times New Roman" panose="02020603050405020304" pitchFamily="18" charset="0"/>
              </a:rPr>
              <a:t>Scaled numerical features using StandardScaler.</a:t>
            </a:r>
          </a:p>
          <a:p>
            <a:r>
              <a:rPr lang="en-IN" sz="1800" dirty="0">
                <a:latin typeface="Times New Roman" panose="02020603050405020304" pitchFamily="18" charset="0"/>
                <a:cs typeface="Times New Roman" panose="02020603050405020304" pitchFamily="18" charset="0"/>
              </a:rPr>
              <a:t>Split the dataset into training and testing sets (80:20 ratio).</a:t>
            </a:r>
          </a:p>
          <a:p>
            <a:r>
              <a:rPr lang="en-IN" sz="1800" dirty="0">
                <a:latin typeface="Times New Roman" panose="02020603050405020304" pitchFamily="18" charset="0"/>
                <a:cs typeface="Times New Roman" panose="02020603050405020304" pitchFamily="18" charset="0"/>
              </a:rPr>
              <a:t>Trained a RandomForestRegressor model.</a:t>
            </a:r>
          </a:p>
          <a:p>
            <a:r>
              <a:rPr lang="en-IN" sz="1800" dirty="0">
                <a:latin typeface="Times New Roman" panose="02020603050405020304" pitchFamily="18" charset="0"/>
                <a:cs typeface="Times New Roman" panose="02020603050405020304" pitchFamily="18" charset="0"/>
              </a:rPr>
              <a:t>Evaluated model performance using Mean Absolute Error (MAE), Mean Squared Error (MSE), Root Mean Squared Error (RMSE), and R-squared (R2) score.</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b="1" dirty="0">
                <a:latin typeface="Times New Roman" panose="02020603050405020304" pitchFamily="18" charset="0"/>
                <a:cs typeface="Times New Roman" panose="02020603050405020304" pitchFamily="18" charset="0"/>
              </a:rPr>
              <a:t>6. </a:t>
            </a:r>
            <a:r>
              <a:rPr lang="en-IN" b="1" dirty="0">
                <a:latin typeface="Times New Roman" panose="02020603050405020304" pitchFamily="18" charset="0"/>
                <a:cs typeface="Times New Roman" panose="02020603050405020304" pitchFamily="18" charset="0"/>
              </a:rPr>
              <a:t>Model Deployment:</a:t>
            </a:r>
            <a:endParaRPr lang="en-IN"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The trained model and feature columns were saved using Python's pickle library.</a:t>
            </a:r>
          </a:p>
          <a:p>
            <a:r>
              <a:rPr lang="en-IN" sz="1800" dirty="0">
                <a:latin typeface="Times New Roman" panose="02020603050405020304" pitchFamily="18" charset="0"/>
                <a:cs typeface="Times New Roman" panose="02020603050405020304" pitchFamily="18" charset="0"/>
              </a:rPr>
              <a:t>A user-friendly web application was built with Streamlit to enable interactive salary predictions.</a:t>
            </a:r>
            <a:br>
              <a:rPr lang="en-IN" sz="1900" dirty="0">
                <a:latin typeface="Times New Roman" panose="02020603050405020304" pitchFamily="18" charset="0"/>
                <a:cs typeface="Times New Roman" panose="02020603050405020304" pitchFamily="18" charset="0"/>
              </a:rPr>
            </a:b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1970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08A3-08BC-B0A6-F521-A91A0136E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D3975-7C05-03B4-D66C-1F14897AB146}"/>
              </a:ext>
            </a:extLst>
          </p:cNvPr>
          <p:cNvSpPr>
            <a:spLocks noGrp="1"/>
          </p:cNvSpPr>
          <p:nvPr>
            <p:ph type="title"/>
          </p:nvPr>
        </p:nvSpPr>
        <p:spPr>
          <a:xfrm>
            <a:off x="1141413" y="609600"/>
            <a:ext cx="9905998" cy="657340"/>
          </a:xfrm>
        </p:spPr>
        <p:txBody>
          <a:bodyPr>
            <a:normAutofit/>
          </a:bodyPr>
          <a:lstStyle/>
          <a:p>
            <a:pPr algn="ctr"/>
            <a:r>
              <a:rPr lang="en-US" sz="2400" b="1" dirty="0">
                <a:latin typeface="Times New Roman" panose="02020603050405020304" pitchFamily="18" charset="0"/>
                <a:cs typeface="Times New Roman" panose="02020603050405020304" pitchFamily="18" charset="0"/>
              </a:rPr>
              <a:t>Code snapshots</a:t>
            </a:r>
          </a:p>
        </p:txBody>
      </p:sp>
      <p:pic>
        <p:nvPicPr>
          <p:cNvPr id="4" name="Picture 3">
            <a:extLst>
              <a:ext uri="{FF2B5EF4-FFF2-40B4-BE49-F238E27FC236}">
                <a16:creationId xmlns:a16="http://schemas.microsoft.com/office/drawing/2014/main" id="{2CCDB748-FB25-7F4D-3A96-B313BDC2082D}"/>
              </a:ext>
            </a:extLst>
          </p:cNvPr>
          <p:cNvPicPr>
            <a:picLocks noChangeAspect="1"/>
          </p:cNvPicPr>
          <p:nvPr/>
        </p:nvPicPr>
        <p:blipFill>
          <a:blip r:embed="rId2"/>
          <a:stretch>
            <a:fillRect/>
          </a:stretch>
        </p:blipFill>
        <p:spPr>
          <a:xfrm>
            <a:off x="1350484" y="1222750"/>
            <a:ext cx="5105400" cy="4199032"/>
          </a:xfrm>
          <a:prstGeom prst="rect">
            <a:avLst/>
          </a:prstGeom>
        </p:spPr>
      </p:pic>
      <p:sp>
        <p:nvSpPr>
          <p:cNvPr id="5" name="TextBox 4">
            <a:extLst>
              <a:ext uri="{FF2B5EF4-FFF2-40B4-BE49-F238E27FC236}">
                <a16:creationId xmlns:a16="http://schemas.microsoft.com/office/drawing/2014/main" id="{72AD59F7-F63C-3065-7C18-C61E5F505C16}"/>
              </a:ext>
            </a:extLst>
          </p:cNvPr>
          <p:cNvSpPr txBox="1"/>
          <p:nvPr/>
        </p:nvSpPr>
        <p:spPr>
          <a:xfrm>
            <a:off x="1422051" y="5465973"/>
            <a:ext cx="4672361"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DATASET CLEANING</a:t>
            </a:r>
          </a:p>
        </p:txBody>
      </p:sp>
      <p:pic>
        <p:nvPicPr>
          <p:cNvPr id="6" name="Picture 5">
            <a:extLst>
              <a:ext uri="{FF2B5EF4-FFF2-40B4-BE49-F238E27FC236}">
                <a16:creationId xmlns:a16="http://schemas.microsoft.com/office/drawing/2014/main" id="{A83BEEA0-D44F-F5E2-9DF2-9ABEFB3A0E27}"/>
              </a:ext>
            </a:extLst>
          </p:cNvPr>
          <p:cNvPicPr>
            <a:picLocks noChangeAspect="1"/>
          </p:cNvPicPr>
          <p:nvPr/>
        </p:nvPicPr>
        <p:blipFill>
          <a:blip r:embed="rId3"/>
          <a:stretch>
            <a:fillRect/>
          </a:stretch>
        </p:blipFill>
        <p:spPr>
          <a:xfrm>
            <a:off x="7226587" y="1222750"/>
            <a:ext cx="3820824" cy="4154842"/>
          </a:xfrm>
          <a:prstGeom prst="rect">
            <a:avLst/>
          </a:prstGeom>
        </p:spPr>
      </p:pic>
      <p:sp>
        <p:nvSpPr>
          <p:cNvPr id="7" name="TextBox 6">
            <a:extLst>
              <a:ext uri="{FF2B5EF4-FFF2-40B4-BE49-F238E27FC236}">
                <a16:creationId xmlns:a16="http://schemas.microsoft.com/office/drawing/2014/main" id="{CC1BE493-399F-35C4-3517-0663A4F3F21F}"/>
              </a:ext>
            </a:extLst>
          </p:cNvPr>
          <p:cNvSpPr txBox="1"/>
          <p:nvPr/>
        </p:nvSpPr>
        <p:spPr>
          <a:xfrm>
            <a:off x="6800818" y="5421782"/>
            <a:ext cx="4672361"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PERFORMING EXPLORATORY DATA ANALYSIS</a:t>
            </a:r>
          </a:p>
        </p:txBody>
      </p:sp>
    </p:spTree>
    <p:extLst>
      <p:ext uri="{BB962C8B-B14F-4D97-AF65-F5344CB8AC3E}">
        <p14:creationId xmlns:p14="http://schemas.microsoft.com/office/powerpoint/2010/main" val="1592257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6CE82-BEA4-FE79-C951-3E88986657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885FD-233E-DA61-3A99-0945687999E3}"/>
              </a:ext>
            </a:extLst>
          </p:cNvPr>
          <p:cNvSpPr>
            <a:spLocks noGrp="1"/>
          </p:cNvSpPr>
          <p:nvPr>
            <p:ph type="title"/>
          </p:nvPr>
        </p:nvSpPr>
        <p:spPr>
          <a:xfrm>
            <a:off x="1141413" y="609600"/>
            <a:ext cx="9905998" cy="657340"/>
          </a:xfrm>
        </p:spPr>
        <p:txBody>
          <a:bodyPr>
            <a:normAutofit/>
          </a:bodyPr>
          <a:lstStyle/>
          <a:p>
            <a:pPr algn="ctr"/>
            <a:r>
              <a:rPr lang="en-US" sz="2400" b="1" dirty="0">
                <a:latin typeface="Times New Roman" panose="02020603050405020304" pitchFamily="18" charset="0"/>
                <a:cs typeface="Times New Roman" panose="02020603050405020304" pitchFamily="18" charset="0"/>
              </a:rPr>
              <a:t>Code snapshots</a:t>
            </a:r>
          </a:p>
        </p:txBody>
      </p:sp>
      <p:sp>
        <p:nvSpPr>
          <p:cNvPr id="5" name="TextBox 4">
            <a:extLst>
              <a:ext uri="{FF2B5EF4-FFF2-40B4-BE49-F238E27FC236}">
                <a16:creationId xmlns:a16="http://schemas.microsoft.com/office/drawing/2014/main" id="{F841AC9E-9CFD-3B1D-F1B1-7961347EE6CE}"/>
              </a:ext>
            </a:extLst>
          </p:cNvPr>
          <p:cNvSpPr txBox="1"/>
          <p:nvPr/>
        </p:nvSpPr>
        <p:spPr>
          <a:xfrm>
            <a:off x="838157" y="5421782"/>
            <a:ext cx="4672361"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FEATURE ENGINEERING</a:t>
            </a:r>
          </a:p>
        </p:txBody>
      </p:sp>
      <p:sp>
        <p:nvSpPr>
          <p:cNvPr id="7" name="TextBox 6">
            <a:extLst>
              <a:ext uri="{FF2B5EF4-FFF2-40B4-BE49-F238E27FC236}">
                <a16:creationId xmlns:a16="http://schemas.microsoft.com/office/drawing/2014/main" id="{A092BFDF-6FFC-904B-4B27-9C4014D1181D}"/>
              </a:ext>
            </a:extLst>
          </p:cNvPr>
          <p:cNvSpPr txBox="1"/>
          <p:nvPr/>
        </p:nvSpPr>
        <p:spPr>
          <a:xfrm>
            <a:off x="6591773" y="4826570"/>
            <a:ext cx="4672361"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PERFORMING MODEL TRAINING</a:t>
            </a:r>
          </a:p>
        </p:txBody>
      </p:sp>
      <p:pic>
        <p:nvPicPr>
          <p:cNvPr id="3" name="Picture 2">
            <a:extLst>
              <a:ext uri="{FF2B5EF4-FFF2-40B4-BE49-F238E27FC236}">
                <a16:creationId xmlns:a16="http://schemas.microsoft.com/office/drawing/2014/main" id="{74368B75-DD3E-75DB-3514-0753D6DADCAA}"/>
              </a:ext>
            </a:extLst>
          </p:cNvPr>
          <p:cNvPicPr>
            <a:picLocks noChangeAspect="1"/>
          </p:cNvPicPr>
          <p:nvPr/>
        </p:nvPicPr>
        <p:blipFill>
          <a:blip r:embed="rId2"/>
          <a:stretch>
            <a:fillRect/>
          </a:stretch>
        </p:blipFill>
        <p:spPr>
          <a:xfrm>
            <a:off x="1009211" y="1266940"/>
            <a:ext cx="4591018" cy="3969526"/>
          </a:xfrm>
          <a:prstGeom prst="rect">
            <a:avLst/>
          </a:prstGeom>
        </p:spPr>
      </p:pic>
      <p:pic>
        <p:nvPicPr>
          <p:cNvPr id="8" name="Picture 7">
            <a:extLst>
              <a:ext uri="{FF2B5EF4-FFF2-40B4-BE49-F238E27FC236}">
                <a16:creationId xmlns:a16="http://schemas.microsoft.com/office/drawing/2014/main" id="{14A5866F-448C-82DF-E516-E9C39B8A940B}"/>
              </a:ext>
            </a:extLst>
          </p:cNvPr>
          <p:cNvPicPr>
            <a:picLocks noChangeAspect="1"/>
          </p:cNvPicPr>
          <p:nvPr/>
        </p:nvPicPr>
        <p:blipFill>
          <a:blip r:embed="rId3"/>
          <a:stretch>
            <a:fillRect/>
          </a:stretch>
        </p:blipFill>
        <p:spPr>
          <a:xfrm>
            <a:off x="6075789" y="1375916"/>
            <a:ext cx="5535058" cy="3341678"/>
          </a:xfrm>
          <a:prstGeom prst="rect">
            <a:avLst/>
          </a:prstGeom>
        </p:spPr>
      </p:pic>
    </p:spTree>
    <p:extLst>
      <p:ext uri="{BB962C8B-B14F-4D97-AF65-F5344CB8AC3E}">
        <p14:creationId xmlns:p14="http://schemas.microsoft.com/office/powerpoint/2010/main" val="1089107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80846-BFDD-3CCA-67B8-72F31C8A12BE}"/>
              </a:ext>
            </a:extLst>
          </p:cNvPr>
          <p:cNvSpPr>
            <a:spLocks noGrp="1"/>
          </p:cNvSpPr>
          <p:nvPr>
            <p:ph type="title"/>
          </p:nvPr>
        </p:nvSpPr>
        <p:spPr>
          <a:xfrm>
            <a:off x="1141413" y="609600"/>
            <a:ext cx="9905998" cy="558188"/>
          </a:xfrm>
        </p:spPr>
        <p:txBody>
          <a:bodyPr>
            <a:normAutofit/>
          </a:bodyPr>
          <a:lstStyle/>
          <a:p>
            <a:pPr algn="ctr"/>
            <a:r>
              <a:rPr lang="en-US" sz="2400" b="1" dirty="0">
                <a:latin typeface="Times New Roman" panose="02020603050405020304" pitchFamily="18" charset="0"/>
                <a:cs typeface="Times New Roman" panose="02020603050405020304" pitchFamily="18" charset="0"/>
              </a:rPr>
              <a:t>Data visualization</a:t>
            </a:r>
          </a:p>
        </p:txBody>
      </p:sp>
      <p:sp>
        <p:nvSpPr>
          <p:cNvPr id="3" name="Content Placeholder 2">
            <a:extLst>
              <a:ext uri="{FF2B5EF4-FFF2-40B4-BE49-F238E27FC236}">
                <a16:creationId xmlns:a16="http://schemas.microsoft.com/office/drawing/2014/main" id="{4861B3AE-21C5-E884-2214-501929BF99D3}"/>
              </a:ext>
            </a:extLst>
          </p:cNvPr>
          <p:cNvSpPr>
            <a:spLocks noGrp="1"/>
          </p:cNvSpPr>
          <p:nvPr>
            <p:ph idx="1"/>
          </p:nvPr>
        </p:nvSpPr>
        <p:spPr>
          <a:xfrm>
            <a:off x="1141413" y="1244907"/>
            <a:ext cx="9905998" cy="4546294"/>
          </a:xfrm>
        </p:spPr>
        <p:txBody>
          <a:bodyPr anchor="t"/>
          <a:lstStyle/>
          <a:p>
            <a:pPr marL="457200" indent="-457200">
              <a:buFont typeface="+mj-lt"/>
              <a:buAutoNum type="arabicPeriod"/>
            </a:pPr>
            <a:r>
              <a:rPr lang="en-US" dirty="0">
                <a:latin typeface="Times New Roman" panose="02020603050405020304" pitchFamily="18" charset="0"/>
                <a:cs typeface="Times New Roman" panose="02020603050405020304" pitchFamily="18" charset="0"/>
              </a:rPr>
              <a:t>Distribution of average data analyst salaries</a:t>
            </a:r>
          </a:p>
          <a:p>
            <a:pPr marL="0" indent="0">
              <a:buNone/>
            </a:pPr>
            <a:r>
              <a:rPr lang="en-US" sz="1800" dirty="0">
                <a:latin typeface="Times New Roman" panose="02020603050405020304" pitchFamily="18" charset="0"/>
                <a:cs typeface="Times New Roman" panose="02020603050405020304" pitchFamily="18" charset="0"/>
              </a:rPr>
              <a:t>This histogram shows the average salary distributions, Average salary vs frequency chart</a:t>
            </a:r>
          </a:p>
        </p:txBody>
      </p:sp>
      <p:pic>
        <p:nvPicPr>
          <p:cNvPr id="4" name="Picture 3">
            <a:extLst>
              <a:ext uri="{FF2B5EF4-FFF2-40B4-BE49-F238E27FC236}">
                <a16:creationId xmlns:a16="http://schemas.microsoft.com/office/drawing/2014/main" id="{EA8C698A-1A0E-F1AE-14F6-AC5020D1EC20}"/>
              </a:ext>
            </a:extLst>
          </p:cNvPr>
          <p:cNvPicPr>
            <a:picLocks noChangeAspect="1"/>
          </p:cNvPicPr>
          <p:nvPr/>
        </p:nvPicPr>
        <p:blipFill>
          <a:blip r:embed="rId2"/>
          <a:stretch>
            <a:fillRect/>
          </a:stretch>
        </p:blipFill>
        <p:spPr>
          <a:xfrm>
            <a:off x="3188970" y="2345629"/>
            <a:ext cx="5814060" cy="3902771"/>
          </a:xfrm>
          <a:prstGeom prst="rect">
            <a:avLst/>
          </a:prstGeom>
        </p:spPr>
      </p:pic>
    </p:spTree>
    <p:extLst>
      <p:ext uri="{BB962C8B-B14F-4D97-AF65-F5344CB8AC3E}">
        <p14:creationId xmlns:p14="http://schemas.microsoft.com/office/powerpoint/2010/main" val="2606678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F60E1-09D4-5B0E-5048-0CB776E8BE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93E63-0AFE-CB62-5A20-DA97E312A43B}"/>
              </a:ext>
            </a:extLst>
          </p:cNvPr>
          <p:cNvSpPr>
            <a:spLocks noGrp="1"/>
          </p:cNvSpPr>
          <p:nvPr>
            <p:ph type="title"/>
          </p:nvPr>
        </p:nvSpPr>
        <p:spPr>
          <a:xfrm>
            <a:off x="1141413" y="609600"/>
            <a:ext cx="9905998" cy="558188"/>
          </a:xfrm>
        </p:spPr>
        <p:txBody>
          <a:bodyPr>
            <a:normAutofit/>
          </a:bodyPr>
          <a:lstStyle/>
          <a:p>
            <a:pPr algn="ctr"/>
            <a:r>
              <a:rPr lang="en-US" sz="2400" b="1" dirty="0">
                <a:latin typeface="Times New Roman" panose="02020603050405020304" pitchFamily="18" charset="0"/>
                <a:cs typeface="Times New Roman" panose="02020603050405020304" pitchFamily="18" charset="0"/>
              </a:rPr>
              <a:t>Data visualization</a:t>
            </a:r>
          </a:p>
        </p:txBody>
      </p:sp>
      <p:sp>
        <p:nvSpPr>
          <p:cNvPr id="3" name="Content Placeholder 2">
            <a:extLst>
              <a:ext uri="{FF2B5EF4-FFF2-40B4-BE49-F238E27FC236}">
                <a16:creationId xmlns:a16="http://schemas.microsoft.com/office/drawing/2014/main" id="{6A0C36AD-9335-3E1A-DEA9-723B0878F01F}"/>
              </a:ext>
            </a:extLst>
          </p:cNvPr>
          <p:cNvSpPr>
            <a:spLocks noGrp="1"/>
          </p:cNvSpPr>
          <p:nvPr>
            <p:ph idx="1"/>
          </p:nvPr>
        </p:nvSpPr>
        <p:spPr>
          <a:xfrm>
            <a:off x="1141413" y="1244907"/>
            <a:ext cx="9905998" cy="4546294"/>
          </a:xfrm>
        </p:spPr>
        <p:txBody>
          <a:bodyPr anchor="t"/>
          <a:lstStyle/>
          <a:p>
            <a:pPr marL="457200" indent="-457200">
              <a:buFont typeface="+mj-lt"/>
              <a:buAutoNum type="arabicPeriod" startAt="2"/>
            </a:pPr>
            <a:r>
              <a:rPr lang="en-US" dirty="0">
                <a:latin typeface="Times New Roman" panose="02020603050405020304" pitchFamily="18" charset="0"/>
                <a:cs typeface="Times New Roman" panose="02020603050405020304" pitchFamily="18" charset="0"/>
              </a:rPr>
              <a:t>Company rating distribution by top 10 industry</a:t>
            </a:r>
          </a:p>
          <a:p>
            <a:pPr marL="0" indent="0">
              <a:buNone/>
            </a:pPr>
            <a:r>
              <a:rPr lang="en-US" sz="1800" dirty="0">
                <a:latin typeface="Times New Roman" panose="02020603050405020304" pitchFamily="18" charset="0"/>
                <a:cs typeface="Times New Roman" panose="02020603050405020304" pitchFamily="18" charset="0"/>
              </a:rPr>
              <a:t>This boxplot shows the top 10 industries by company rating</a:t>
            </a:r>
          </a:p>
        </p:txBody>
      </p:sp>
      <p:pic>
        <p:nvPicPr>
          <p:cNvPr id="5" name="Picture 4">
            <a:extLst>
              <a:ext uri="{FF2B5EF4-FFF2-40B4-BE49-F238E27FC236}">
                <a16:creationId xmlns:a16="http://schemas.microsoft.com/office/drawing/2014/main" id="{35C67C1E-17D4-0F23-8C98-D715F639A256}"/>
              </a:ext>
            </a:extLst>
          </p:cNvPr>
          <p:cNvPicPr>
            <a:picLocks noChangeAspect="1"/>
          </p:cNvPicPr>
          <p:nvPr/>
        </p:nvPicPr>
        <p:blipFill>
          <a:blip r:embed="rId2"/>
          <a:stretch>
            <a:fillRect/>
          </a:stretch>
        </p:blipFill>
        <p:spPr>
          <a:xfrm>
            <a:off x="2208212" y="2152689"/>
            <a:ext cx="7772400" cy="4271254"/>
          </a:xfrm>
          <a:prstGeom prst="rect">
            <a:avLst/>
          </a:prstGeom>
        </p:spPr>
      </p:pic>
    </p:spTree>
    <p:extLst>
      <p:ext uri="{BB962C8B-B14F-4D97-AF65-F5344CB8AC3E}">
        <p14:creationId xmlns:p14="http://schemas.microsoft.com/office/powerpoint/2010/main" val="2147006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CE67B-4FA3-F58F-FAFA-2CB4B98B9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60E3C-64BC-0415-E385-5194644C4BC9}"/>
              </a:ext>
            </a:extLst>
          </p:cNvPr>
          <p:cNvSpPr>
            <a:spLocks noGrp="1"/>
          </p:cNvSpPr>
          <p:nvPr>
            <p:ph type="title"/>
          </p:nvPr>
        </p:nvSpPr>
        <p:spPr>
          <a:xfrm>
            <a:off x="1141413" y="609600"/>
            <a:ext cx="9905998" cy="558188"/>
          </a:xfrm>
        </p:spPr>
        <p:txBody>
          <a:bodyPr>
            <a:normAutofit/>
          </a:bodyPr>
          <a:lstStyle/>
          <a:p>
            <a:pPr algn="ctr"/>
            <a:r>
              <a:rPr lang="en-US" sz="2400" b="1" dirty="0">
                <a:latin typeface="Times New Roman" panose="02020603050405020304" pitchFamily="18" charset="0"/>
                <a:cs typeface="Times New Roman" panose="02020603050405020304" pitchFamily="18" charset="0"/>
              </a:rPr>
              <a:t>Data visualization</a:t>
            </a:r>
          </a:p>
        </p:txBody>
      </p:sp>
      <p:sp>
        <p:nvSpPr>
          <p:cNvPr id="3" name="Content Placeholder 2">
            <a:extLst>
              <a:ext uri="{FF2B5EF4-FFF2-40B4-BE49-F238E27FC236}">
                <a16:creationId xmlns:a16="http://schemas.microsoft.com/office/drawing/2014/main" id="{919E2632-1833-9569-2923-5C01D492E3D6}"/>
              </a:ext>
            </a:extLst>
          </p:cNvPr>
          <p:cNvSpPr>
            <a:spLocks noGrp="1"/>
          </p:cNvSpPr>
          <p:nvPr>
            <p:ph idx="1"/>
          </p:nvPr>
        </p:nvSpPr>
        <p:spPr>
          <a:xfrm>
            <a:off x="1141413" y="1244907"/>
            <a:ext cx="9905998" cy="4546294"/>
          </a:xfrm>
        </p:spPr>
        <p:txBody>
          <a:bodyPr anchor="t"/>
          <a:lstStyle/>
          <a:p>
            <a:pPr marL="457200" indent="-457200">
              <a:buFont typeface="+mj-lt"/>
              <a:buAutoNum type="arabicPeriod" startAt="3"/>
            </a:pPr>
            <a:r>
              <a:rPr lang="en-US" dirty="0">
                <a:latin typeface="Times New Roman" panose="02020603050405020304" pitchFamily="18" charset="0"/>
                <a:cs typeface="Times New Roman" panose="02020603050405020304" pitchFamily="18" charset="0"/>
              </a:rPr>
              <a:t>Salary distribution by industry</a:t>
            </a:r>
          </a:p>
          <a:p>
            <a:pPr marL="0" indent="0">
              <a:buNone/>
            </a:pPr>
            <a:r>
              <a:rPr lang="en-US" sz="1800" dirty="0">
                <a:latin typeface="Times New Roman" panose="02020603050405020304" pitchFamily="18" charset="0"/>
                <a:cs typeface="Times New Roman" panose="02020603050405020304" pitchFamily="18" charset="0"/>
              </a:rPr>
              <a:t>This boxplot shows average salary distribution by industry</a:t>
            </a:r>
          </a:p>
        </p:txBody>
      </p:sp>
      <p:pic>
        <p:nvPicPr>
          <p:cNvPr id="4" name="Picture 3">
            <a:extLst>
              <a:ext uri="{FF2B5EF4-FFF2-40B4-BE49-F238E27FC236}">
                <a16:creationId xmlns:a16="http://schemas.microsoft.com/office/drawing/2014/main" id="{639B5D1C-E2C5-FE66-0A87-D2036ADC5423}"/>
              </a:ext>
            </a:extLst>
          </p:cNvPr>
          <p:cNvPicPr>
            <a:picLocks noChangeAspect="1"/>
          </p:cNvPicPr>
          <p:nvPr/>
        </p:nvPicPr>
        <p:blipFill>
          <a:blip r:embed="rId2"/>
          <a:stretch>
            <a:fillRect/>
          </a:stretch>
        </p:blipFill>
        <p:spPr>
          <a:xfrm>
            <a:off x="2447121" y="2213849"/>
            <a:ext cx="7297757" cy="4226318"/>
          </a:xfrm>
          <a:prstGeom prst="rect">
            <a:avLst/>
          </a:prstGeom>
        </p:spPr>
      </p:pic>
    </p:spTree>
    <p:extLst>
      <p:ext uri="{BB962C8B-B14F-4D97-AF65-F5344CB8AC3E}">
        <p14:creationId xmlns:p14="http://schemas.microsoft.com/office/powerpoint/2010/main" val="379486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74CF8-5D29-D06F-7F1E-9DF4995E7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E0039-E96F-C1CA-576C-671AF5E04EBE}"/>
              </a:ext>
            </a:extLst>
          </p:cNvPr>
          <p:cNvSpPr>
            <a:spLocks noGrp="1"/>
          </p:cNvSpPr>
          <p:nvPr>
            <p:ph type="title"/>
          </p:nvPr>
        </p:nvSpPr>
        <p:spPr>
          <a:xfrm>
            <a:off x="1141413" y="609600"/>
            <a:ext cx="9905998" cy="558188"/>
          </a:xfrm>
        </p:spPr>
        <p:txBody>
          <a:bodyPr>
            <a:normAutofit/>
          </a:bodyPr>
          <a:lstStyle/>
          <a:p>
            <a:pPr algn="ctr"/>
            <a:r>
              <a:rPr lang="en-US" sz="2400" b="1" dirty="0">
                <a:latin typeface="Times New Roman" panose="02020603050405020304" pitchFamily="18" charset="0"/>
                <a:cs typeface="Times New Roman" panose="02020603050405020304" pitchFamily="18" charset="0"/>
              </a:rPr>
              <a:t>Data visualization</a:t>
            </a:r>
          </a:p>
        </p:txBody>
      </p:sp>
      <p:sp>
        <p:nvSpPr>
          <p:cNvPr id="3" name="Content Placeholder 2">
            <a:extLst>
              <a:ext uri="{FF2B5EF4-FFF2-40B4-BE49-F238E27FC236}">
                <a16:creationId xmlns:a16="http://schemas.microsoft.com/office/drawing/2014/main" id="{ECBA3FEE-1B15-B52B-4D1D-F90BB3633E46}"/>
              </a:ext>
            </a:extLst>
          </p:cNvPr>
          <p:cNvSpPr>
            <a:spLocks noGrp="1"/>
          </p:cNvSpPr>
          <p:nvPr>
            <p:ph idx="1"/>
          </p:nvPr>
        </p:nvSpPr>
        <p:spPr>
          <a:xfrm>
            <a:off x="1141413" y="1244907"/>
            <a:ext cx="9905998" cy="4546294"/>
          </a:xfrm>
        </p:spPr>
        <p:txBody>
          <a:bodyPr anchor="t"/>
          <a:lstStyle/>
          <a:p>
            <a:pPr marL="457200" indent="-457200">
              <a:buFont typeface="+mj-lt"/>
              <a:buAutoNum type="arabicPeriod" startAt="4"/>
            </a:pPr>
            <a:r>
              <a:rPr lang="en-US" dirty="0">
                <a:latin typeface="Times New Roman" panose="02020603050405020304" pitchFamily="18" charset="0"/>
                <a:cs typeface="Times New Roman" panose="02020603050405020304" pitchFamily="18" charset="0"/>
              </a:rPr>
              <a:t>Prediction model</a:t>
            </a:r>
          </a:p>
          <a:p>
            <a:pPr marL="0" indent="0" algn="just">
              <a:buNone/>
            </a:pPr>
            <a:r>
              <a:rPr lang="en-US" sz="1800" dirty="0">
                <a:latin typeface="Times New Roman" panose="02020603050405020304" pitchFamily="18" charset="0"/>
                <a:cs typeface="Times New Roman" panose="02020603050405020304" pitchFamily="18" charset="0"/>
              </a:rPr>
              <a:t>Stream lit based web application that will predict data analyst salaries based on matrices.</a:t>
            </a:r>
          </a:p>
        </p:txBody>
      </p:sp>
      <p:pic>
        <p:nvPicPr>
          <p:cNvPr id="5" name="Data Analyst Salary Predictor.mov">
            <a:hlinkClick r:id="" action="ppaction://media"/>
            <a:extLst>
              <a:ext uri="{FF2B5EF4-FFF2-40B4-BE49-F238E27FC236}">
                <a16:creationId xmlns:a16="http://schemas.microsoft.com/office/drawing/2014/main" id="{81FDDF37-260B-4498-F2CF-87F4FB9DEA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96589" y="2201536"/>
            <a:ext cx="5938092" cy="3861592"/>
          </a:xfrm>
          <a:prstGeom prst="rect">
            <a:avLst/>
          </a:prstGeom>
        </p:spPr>
      </p:pic>
    </p:spTree>
    <p:extLst>
      <p:ext uri="{BB962C8B-B14F-4D97-AF65-F5344CB8AC3E}">
        <p14:creationId xmlns:p14="http://schemas.microsoft.com/office/powerpoint/2010/main" val="281349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545D-D27F-4232-1111-D10474F15AEF}"/>
              </a:ext>
            </a:extLst>
          </p:cNvPr>
          <p:cNvSpPr>
            <a:spLocks noGrp="1"/>
          </p:cNvSpPr>
          <p:nvPr>
            <p:ph type="title"/>
          </p:nvPr>
        </p:nvSpPr>
        <p:spPr>
          <a:xfrm>
            <a:off x="1141413" y="609600"/>
            <a:ext cx="9905998" cy="591239"/>
          </a:xfrm>
        </p:spPr>
        <p:txBody>
          <a:bodyPr>
            <a:normAutofit/>
          </a:bodyPr>
          <a:lstStyle/>
          <a:p>
            <a:pPr algn="ctr"/>
            <a:r>
              <a:rPr lang="en-US" sz="24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4CDAD60-0DF5-B5F5-BF66-191F60C31CB4}"/>
              </a:ext>
            </a:extLst>
          </p:cNvPr>
          <p:cNvSpPr>
            <a:spLocks noGrp="1"/>
          </p:cNvSpPr>
          <p:nvPr>
            <p:ph idx="1"/>
          </p:nvPr>
        </p:nvSpPr>
        <p:spPr>
          <a:xfrm>
            <a:off x="2206711" y="1200839"/>
            <a:ext cx="7775401" cy="4590361"/>
          </a:xfrm>
        </p:spPr>
        <p:txBody>
          <a:bodyPr anchor="t">
            <a:normAutofit/>
          </a:bodyPr>
          <a:lstStyle/>
          <a:p>
            <a:pPr>
              <a:buFont typeface="Wingdings" pitchFamily="2" charset="2"/>
              <a:buChar char="v"/>
            </a:pPr>
            <a:r>
              <a:rPr lang="en-IN" sz="1800" dirty="0">
                <a:effectLst/>
                <a:latin typeface="Times New Roman" panose="02020603050405020304" pitchFamily="18" charset="0"/>
                <a:cs typeface="Times New Roman" panose="02020603050405020304" pitchFamily="18" charset="0"/>
              </a:rPr>
              <a:t>We looked closely at a lot of Data Analyst job postings to find out what's important in the job market, like common skills or company types.</a:t>
            </a:r>
          </a:p>
          <a:p>
            <a:pPr marL="0" indent="0">
              <a:buNone/>
            </a:pPr>
            <a:endParaRPr lang="en-IN" sz="1800" dirty="0">
              <a:effectLst/>
              <a:latin typeface="Times New Roman" panose="02020603050405020304" pitchFamily="18" charset="0"/>
              <a:cs typeface="Times New Roman" panose="02020603050405020304" pitchFamily="18" charset="0"/>
            </a:endParaRPr>
          </a:p>
          <a:p>
            <a:pPr>
              <a:buFont typeface="Wingdings" pitchFamily="2" charset="2"/>
              <a:buChar char="v"/>
            </a:pPr>
            <a:r>
              <a:rPr lang="en-IN" sz="1800" dirty="0">
                <a:effectLst/>
                <a:latin typeface="Times New Roman" panose="02020603050405020304" pitchFamily="18" charset="0"/>
                <a:cs typeface="Times New Roman" panose="02020603050405020304" pitchFamily="18" charset="0"/>
              </a:rPr>
              <a:t>We made a computer program that's quite good at predicting how much a Data Analyst might earn. It's about </a:t>
            </a:r>
            <a:r>
              <a:rPr lang="en-IN" sz="1800" b="1" dirty="0">
                <a:effectLst/>
                <a:latin typeface="Times New Roman" panose="02020603050405020304" pitchFamily="18" charset="0"/>
                <a:cs typeface="Times New Roman" panose="02020603050405020304" pitchFamily="18" charset="0"/>
              </a:rPr>
              <a:t>70% accurate</a:t>
            </a:r>
            <a:r>
              <a:rPr lang="en-IN" sz="1800" dirty="0">
                <a:effectLst/>
                <a:latin typeface="Times New Roman" panose="02020603050405020304" pitchFamily="18" charset="0"/>
                <a:cs typeface="Times New Roman" panose="02020603050405020304" pitchFamily="18" charset="0"/>
              </a:rPr>
              <a:t> (that's what our R2 score of 0.6975 tells us).</a:t>
            </a:r>
          </a:p>
          <a:p>
            <a:endParaRPr lang="en-IN" sz="1800" dirty="0">
              <a:effectLst/>
              <a:latin typeface="Times New Roman" panose="02020603050405020304" pitchFamily="18" charset="0"/>
              <a:cs typeface="Times New Roman" panose="02020603050405020304" pitchFamily="18" charset="0"/>
            </a:endParaRPr>
          </a:p>
          <a:p>
            <a:pPr>
              <a:buFont typeface="Wingdings" pitchFamily="2" charset="2"/>
              <a:buChar char="v"/>
            </a:pPr>
            <a:r>
              <a:rPr lang="en-IN" sz="1800" dirty="0">
                <a:effectLst/>
                <a:latin typeface="Times New Roman" panose="02020603050405020304" pitchFamily="18" charset="0"/>
                <a:cs typeface="Times New Roman" panose="02020603050405020304" pitchFamily="18" charset="0"/>
              </a:rPr>
              <a:t>We turned our salary guesser into a simple website, so anyone can easily input details and get a salary prediction.</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3002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4813-5B57-FCAE-0516-E9406B009295}"/>
              </a:ext>
            </a:extLst>
          </p:cNvPr>
          <p:cNvSpPr>
            <a:spLocks noGrp="1"/>
          </p:cNvSpPr>
          <p:nvPr>
            <p:ph type="title"/>
          </p:nvPr>
        </p:nvSpPr>
        <p:spPr>
          <a:xfrm>
            <a:off x="1141413" y="609600"/>
            <a:ext cx="9905998" cy="866660"/>
          </a:xfrm>
        </p:spPr>
        <p:txBody>
          <a:bodyPr>
            <a:normAutofit/>
          </a:bodyPr>
          <a:lstStyle/>
          <a:p>
            <a:pPr algn="ctr"/>
            <a:r>
              <a:rPr lang="en-US" sz="2400" dirty="0">
                <a:latin typeface="Times New Roman" panose="02020603050405020304" pitchFamily="18" charset="0"/>
                <a:cs typeface="Times New Roman" panose="02020603050405020304" pitchFamily="18" charset="0"/>
              </a:rPr>
              <a:t>The thankyou note</a:t>
            </a:r>
          </a:p>
        </p:txBody>
      </p:sp>
      <p:sp>
        <p:nvSpPr>
          <p:cNvPr id="3" name="Content Placeholder 2">
            <a:extLst>
              <a:ext uri="{FF2B5EF4-FFF2-40B4-BE49-F238E27FC236}">
                <a16:creationId xmlns:a16="http://schemas.microsoft.com/office/drawing/2014/main" id="{9242C1B1-F95A-18CA-4AC0-8890A94CC012}"/>
              </a:ext>
            </a:extLst>
          </p:cNvPr>
          <p:cNvSpPr>
            <a:spLocks noGrp="1"/>
          </p:cNvSpPr>
          <p:nvPr>
            <p:ph idx="1"/>
          </p:nvPr>
        </p:nvSpPr>
        <p:spPr>
          <a:xfrm>
            <a:off x="1141413" y="1476261"/>
            <a:ext cx="9905998" cy="4314940"/>
          </a:xfrm>
        </p:spPr>
        <p:txBody>
          <a:bodyPr anchor="t">
            <a:normAutofit/>
          </a:bodyPr>
          <a:lstStyle/>
          <a:p>
            <a:pPr marL="0" indent="0">
              <a:buNone/>
            </a:pPr>
            <a:r>
              <a:rPr lang="en-US" sz="1800" dirty="0">
                <a:latin typeface="Times New Roman" panose="02020603050405020304" pitchFamily="18" charset="0"/>
                <a:cs typeface="Times New Roman" panose="02020603050405020304" pitchFamily="18" charset="0"/>
              </a:rPr>
              <a:t>I am truly grateful towards unified mentor for giving me this wonderful opportunity to work as a data analyst intern for this past 2 months, I have learned about many concepts that will be essential for my data analyst journey in coming future. The detailed and full projects of mine will be provided in the git hub link below.</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Project  : </a:t>
            </a:r>
            <a:r>
              <a:rPr lang="en-US" sz="1800" dirty="0">
                <a:latin typeface="Times New Roman" panose="02020603050405020304" pitchFamily="18" charset="0"/>
                <a:cs typeface="Times New Roman" panose="02020603050405020304" pitchFamily="18" charset="0"/>
                <a:hlinkClick r:id="rId2"/>
              </a:rPr>
              <a:t>data analyst job analysis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157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CB2AE-E9CE-CBBC-B48B-7A4E7D940A21}"/>
              </a:ext>
            </a:extLst>
          </p:cNvPr>
          <p:cNvSpPr>
            <a:spLocks noGrp="1"/>
          </p:cNvSpPr>
          <p:nvPr>
            <p:ph type="title"/>
          </p:nvPr>
        </p:nvSpPr>
        <p:spPr>
          <a:xfrm>
            <a:off x="1141413" y="609600"/>
            <a:ext cx="9905998" cy="672790"/>
          </a:xfrm>
        </p:spPr>
        <p:txBody>
          <a:bodyPr/>
          <a:lstStyle/>
          <a:p>
            <a:pPr algn="ctr"/>
            <a:r>
              <a:rPr lang="en-US" dirty="0"/>
              <a:t>Data analyst jobs market analysis</a:t>
            </a:r>
          </a:p>
        </p:txBody>
      </p:sp>
      <p:pic>
        <p:nvPicPr>
          <p:cNvPr id="4" name="Picture 3">
            <a:extLst>
              <a:ext uri="{FF2B5EF4-FFF2-40B4-BE49-F238E27FC236}">
                <a16:creationId xmlns:a16="http://schemas.microsoft.com/office/drawing/2014/main" id="{16935E47-62F6-1C55-D295-FD2EFCE315D7}"/>
              </a:ext>
            </a:extLst>
          </p:cNvPr>
          <p:cNvPicPr>
            <a:picLocks noChangeAspect="1"/>
          </p:cNvPicPr>
          <p:nvPr/>
        </p:nvPicPr>
        <p:blipFill>
          <a:blip r:embed="rId2"/>
          <a:stretch>
            <a:fillRect/>
          </a:stretch>
        </p:blipFill>
        <p:spPr>
          <a:xfrm>
            <a:off x="4590737" y="1282390"/>
            <a:ext cx="2769902" cy="4817327"/>
          </a:xfrm>
          <a:prstGeom prst="rect">
            <a:avLst/>
          </a:prstGeom>
        </p:spPr>
      </p:pic>
    </p:spTree>
    <p:extLst>
      <p:ext uri="{BB962C8B-B14F-4D97-AF65-F5344CB8AC3E}">
        <p14:creationId xmlns:p14="http://schemas.microsoft.com/office/powerpoint/2010/main" val="4045113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9276-3D7C-11F1-8BC5-704F05E5B308}"/>
              </a:ext>
            </a:extLst>
          </p:cNvPr>
          <p:cNvSpPr>
            <a:spLocks noGrp="1"/>
          </p:cNvSpPr>
          <p:nvPr>
            <p:ph type="title"/>
          </p:nvPr>
        </p:nvSpPr>
        <p:spPr>
          <a:xfrm>
            <a:off x="1143001" y="1887556"/>
            <a:ext cx="9905998" cy="1905000"/>
          </a:xfrm>
        </p:spPr>
        <p:txBody>
          <a:bodyPr/>
          <a:lstStyle/>
          <a:p>
            <a:pPr algn="ctr"/>
            <a:r>
              <a:rPr lang="en-US" b="1" dirty="0">
                <a:latin typeface="Times New Roman" panose="02020603050405020304" pitchFamily="18" charset="0"/>
                <a:cs typeface="Times New Roman" panose="02020603050405020304" pitchFamily="18" charset="0"/>
              </a:rPr>
              <a:t>thankyou</a:t>
            </a:r>
          </a:p>
        </p:txBody>
      </p:sp>
    </p:spTree>
    <p:extLst>
      <p:ext uri="{BB962C8B-B14F-4D97-AF65-F5344CB8AC3E}">
        <p14:creationId xmlns:p14="http://schemas.microsoft.com/office/powerpoint/2010/main" val="4197535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BAD9C-55BD-1EED-CB55-733FE1FCACC4}"/>
              </a:ext>
            </a:extLst>
          </p:cNvPr>
          <p:cNvSpPr>
            <a:spLocks noGrp="1"/>
          </p:cNvSpPr>
          <p:nvPr>
            <p:ph type="title"/>
          </p:nvPr>
        </p:nvSpPr>
        <p:spPr>
          <a:xfrm>
            <a:off x="1141413" y="609600"/>
            <a:ext cx="9905998" cy="873512"/>
          </a:xfrm>
        </p:spPr>
        <p:txBody>
          <a:bodyPr>
            <a:normAutofit/>
          </a:bodyPr>
          <a:lstStyle/>
          <a:p>
            <a:pPr algn="ctr"/>
            <a:r>
              <a:rPr lang="en-US" sz="2400" b="1" dirty="0">
                <a:latin typeface="Times New Roman" panose="02020603050405020304" pitchFamily="18" charset="0"/>
                <a:cs typeface="Times New Roman" panose="02020603050405020304" pitchFamily="18" charset="0"/>
              </a:rPr>
              <a:t>contents</a:t>
            </a:r>
          </a:p>
        </p:txBody>
      </p:sp>
      <p:sp>
        <p:nvSpPr>
          <p:cNvPr id="3" name="Content Placeholder 2">
            <a:extLst>
              <a:ext uri="{FF2B5EF4-FFF2-40B4-BE49-F238E27FC236}">
                <a16:creationId xmlns:a16="http://schemas.microsoft.com/office/drawing/2014/main" id="{740CF49B-0817-F8D6-D8F6-54FD9F2CD438}"/>
              </a:ext>
            </a:extLst>
          </p:cNvPr>
          <p:cNvSpPr>
            <a:spLocks noGrp="1"/>
          </p:cNvSpPr>
          <p:nvPr>
            <p:ph idx="1"/>
          </p:nvPr>
        </p:nvSpPr>
        <p:spPr>
          <a:xfrm>
            <a:off x="1141413" y="1483112"/>
            <a:ext cx="9905998" cy="4308089"/>
          </a:xfrm>
        </p:spPr>
        <p:txBody>
          <a:bodyPr anchor="t"/>
          <a:lstStyle/>
          <a:p>
            <a:pPr algn="just">
              <a:buFont typeface="Wingdings" pitchFamily="2" charset="2"/>
              <a:buChar char="v"/>
            </a:pPr>
            <a:r>
              <a:rPr lang="en-US" dirty="0">
                <a:latin typeface="Times New Roman" panose="02020603050405020304" pitchFamily="18" charset="0"/>
                <a:cs typeface="Times New Roman" panose="02020603050405020304" pitchFamily="18" charset="0"/>
              </a:rPr>
              <a:t>Introduction</a:t>
            </a:r>
          </a:p>
          <a:p>
            <a:pPr algn="just">
              <a:buFont typeface="Wingdings" pitchFamily="2" charset="2"/>
              <a:buChar char="v"/>
            </a:pPr>
            <a:r>
              <a:rPr lang="en-US" dirty="0">
                <a:latin typeface="Times New Roman" panose="02020603050405020304" pitchFamily="18" charset="0"/>
                <a:cs typeface="Times New Roman" panose="02020603050405020304" pitchFamily="18" charset="0"/>
              </a:rPr>
              <a:t>Project objectives</a:t>
            </a:r>
          </a:p>
          <a:p>
            <a:pPr algn="just">
              <a:buFont typeface="Wingdings" pitchFamily="2" charset="2"/>
              <a:buChar char="v"/>
            </a:pPr>
            <a:r>
              <a:rPr lang="en-US" dirty="0">
                <a:latin typeface="Times New Roman" panose="02020603050405020304" pitchFamily="18" charset="0"/>
                <a:cs typeface="Times New Roman" panose="02020603050405020304" pitchFamily="18" charset="0"/>
              </a:rPr>
              <a:t>Tools and technologies used</a:t>
            </a:r>
          </a:p>
          <a:p>
            <a:pPr algn="just">
              <a:buFont typeface="Wingdings" pitchFamily="2" charset="2"/>
              <a:buChar char="v"/>
            </a:pPr>
            <a:r>
              <a:rPr lang="en-US" dirty="0">
                <a:latin typeface="Times New Roman" panose="02020603050405020304" pitchFamily="18" charset="0"/>
                <a:cs typeface="Times New Roman" panose="02020603050405020304" pitchFamily="18" charset="0"/>
              </a:rPr>
              <a:t>Methodology ( steps performed and outputs )</a:t>
            </a:r>
          </a:p>
          <a:p>
            <a:pPr algn="just">
              <a:buFont typeface="Wingdings" pitchFamily="2" charset="2"/>
              <a:buChar char="v"/>
            </a:pPr>
            <a:r>
              <a:rPr lang="en-US" dirty="0">
                <a:latin typeface="Times New Roman" panose="02020603050405020304" pitchFamily="18" charset="0"/>
                <a:cs typeface="Times New Roman" panose="02020603050405020304" pitchFamily="18" charset="0"/>
              </a:rPr>
              <a:t>Data visualizations</a:t>
            </a:r>
          </a:p>
          <a:p>
            <a:pPr algn="just">
              <a:buFont typeface="Wingdings" pitchFamily="2" charset="2"/>
              <a:buChar char="v"/>
            </a:pPr>
            <a:r>
              <a:rPr lang="en-US"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7148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B27B-184D-A02F-7948-A9423F871439}"/>
              </a:ext>
            </a:extLst>
          </p:cNvPr>
          <p:cNvSpPr>
            <a:spLocks noGrp="1"/>
          </p:cNvSpPr>
          <p:nvPr>
            <p:ph type="title"/>
          </p:nvPr>
        </p:nvSpPr>
        <p:spPr>
          <a:xfrm>
            <a:off x="1141413" y="609600"/>
            <a:ext cx="9905998" cy="672790"/>
          </a:xfrm>
        </p:spPr>
        <p:txBody>
          <a:bodyPr>
            <a:normAutofit/>
          </a:bodyPr>
          <a:lstStyle/>
          <a:p>
            <a:pPr algn="ctr"/>
            <a:r>
              <a:rPr lang="en-US" sz="2400"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1491B910-06D4-DC08-5DF3-237B295D99F2}"/>
              </a:ext>
            </a:extLst>
          </p:cNvPr>
          <p:cNvSpPr>
            <a:spLocks noGrp="1"/>
          </p:cNvSpPr>
          <p:nvPr>
            <p:ph idx="1"/>
          </p:nvPr>
        </p:nvSpPr>
        <p:spPr>
          <a:xfrm>
            <a:off x="2470265" y="1282390"/>
            <a:ext cx="7248293" cy="4125951"/>
          </a:xfrm>
        </p:spPr>
        <p:txBody>
          <a:bodyPr anchor="t"/>
          <a:lstStyle/>
          <a:p>
            <a:pPr marL="0" indent="0">
              <a:buNone/>
            </a:pPr>
            <a:endParaRPr lang="en-IN" dirty="0">
              <a:effectLst/>
            </a:endParaRPr>
          </a:p>
          <a:p>
            <a:pPr marL="457200" lvl="1" indent="0" algn="just">
              <a:buNone/>
            </a:pPr>
            <a:r>
              <a:rPr lang="en-IN" dirty="0">
                <a:effectLst/>
                <a:latin typeface="Times New Roman" panose="02020603050405020304" pitchFamily="18" charset="0"/>
                <a:cs typeface="Times New Roman" panose="02020603050405020304" pitchFamily="18" charset="0"/>
              </a:rPr>
              <a:t>This project aims to analyse the Data Analyst job market using real-world job posting data.</a:t>
            </a:r>
          </a:p>
          <a:p>
            <a:pPr marL="457200" lvl="1" indent="0" algn="just">
              <a:buNone/>
            </a:pPr>
            <a:r>
              <a:rPr lang="en-IN" dirty="0">
                <a:effectLst/>
                <a:latin typeface="Times New Roman" panose="02020603050405020304" pitchFamily="18" charset="0"/>
                <a:cs typeface="Times New Roman" panose="02020603050405020304" pitchFamily="18" charset="0"/>
              </a:rPr>
              <a:t>it focuses on understanding various job attributes and their impact on salary estimates.</a:t>
            </a:r>
          </a:p>
          <a:p>
            <a:pPr marL="457200" lvl="1" indent="0" algn="just">
              <a:buNone/>
            </a:pPr>
            <a:r>
              <a:rPr lang="en-IN" dirty="0">
                <a:effectLst/>
                <a:latin typeface="Times New Roman" panose="02020603050405020304" pitchFamily="18" charset="0"/>
                <a:cs typeface="Times New Roman" panose="02020603050405020304" pitchFamily="18" charset="0"/>
              </a:rPr>
              <a:t>A machine learning model is developed to predict Data Analyst salaries, culminating in a deployable web application.</a:t>
            </a:r>
          </a:p>
          <a:p>
            <a:pPr marL="0" indent="0">
              <a:buNone/>
            </a:pPr>
            <a:endParaRPr lang="en-US" dirty="0"/>
          </a:p>
        </p:txBody>
      </p:sp>
    </p:spTree>
    <p:extLst>
      <p:ext uri="{BB962C8B-B14F-4D97-AF65-F5344CB8AC3E}">
        <p14:creationId xmlns:p14="http://schemas.microsoft.com/office/powerpoint/2010/main" val="2854116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98B83-A170-231D-BF3B-36D15707B3A5}"/>
              </a:ext>
            </a:extLst>
          </p:cNvPr>
          <p:cNvSpPr>
            <a:spLocks noGrp="1"/>
          </p:cNvSpPr>
          <p:nvPr>
            <p:ph type="title"/>
          </p:nvPr>
        </p:nvSpPr>
        <p:spPr>
          <a:xfrm>
            <a:off x="1141413" y="609600"/>
            <a:ext cx="9905998" cy="583096"/>
          </a:xfrm>
        </p:spPr>
        <p:txBody>
          <a:bodyPr>
            <a:normAutofit/>
          </a:bodyPr>
          <a:lstStyle/>
          <a:p>
            <a:pPr algn="ctr"/>
            <a:r>
              <a:rPr lang="en-US" sz="2400" b="1" dirty="0">
                <a:latin typeface="Times New Roman" panose="02020603050405020304" pitchFamily="18" charset="0"/>
                <a:cs typeface="Times New Roman" panose="02020603050405020304" pitchFamily="18" charset="0"/>
              </a:rPr>
              <a:t>Project objectives</a:t>
            </a:r>
          </a:p>
        </p:txBody>
      </p:sp>
      <p:sp>
        <p:nvSpPr>
          <p:cNvPr id="3" name="Content Placeholder 2">
            <a:extLst>
              <a:ext uri="{FF2B5EF4-FFF2-40B4-BE49-F238E27FC236}">
                <a16:creationId xmlns:a16="http://schemas.microsoft.com/office/drawing/2014/main" id="{3CF93F48-9453-034C-FBF6-F0E5FC0CB980}"/>
              </a:ext>
            </a:extLst>
          </p:cNvPr>
          <p:cNvSpPr>
            <a:spLocks noGrp="1"/>
          </p:cNvSpPr>
          <p:nvPr>
            <p:ph idx="1"/>
          </p:nvPr>
        </p:nvSpPr>
        <p:spPr>
          <a:xfrm>
            <a:off x="1141413" y="1285462"/>
            <a:ext cx="9905998" cy="3705180"/>
          </a:xfrm>
        </p:spPr>
        <p:txBody>
          <a:bodyPr anchor="t">
            <a:normAutofit/>
          </a:bodyPr>
          <a:lstStyle/>
          <a:p>
            <a:pPr algn="just">
              <a:buFont typeface="Wingdings" pitchFamily="2" charset="2"/>
              <a:buChar char="v"/>
            </a:pPr>
            <a:r>
              <a:rPr lang="en-IN" sz="1800" dirty="0">
                <a:latin typeface="Times New Roman" panose="02020603050405020304" pitchFamily="18" charset="0"/>
                <a:cs typeface="Times New Roman" panose="02020603050405020304" pitchFamily="18" charset="0"/>
              </a:rPr>
              <a:t>perform comprehensive data loading and data cleaning on the raw data analyst job dataset.</a:t>
            </a:r>
          </a:p>
          <a:p>
            <a:pPr algn="just">
              <a:buFont typeface="Wingdings" pitchFamily="2" charset="2"/>
              <a:buChar char="v"/>
            </a:pPr>
            <a:r>
              <a:rPr lang="en-IN" sz="1800" dirty="0">
                <a:latin typeface="Times New Roman" panose="02020603050405020304" pitchFamily="18" charset="0"/>
                <a:cs typeface="Times New Roman" panose="02020603050405020304" pitchFamily="18" charset="0"/>
              </a:rPr>
              <a:t>identify and analyse key factors that significantly influence Data Analyst salaries, such as industry, company size, and required skills.</a:t>
            </a:r>
          </a:p>
          <a:p>
            <a:pPr algn="just">
              <a:buFont typeface="Wingdings" pitchFamily="2" charset="2"/>
              <a:buChar char="v"/>
            </a:pPr>
            <a:r>
              <a:rPr lang="en-IN" sz="1800" dirty="0">
                <a:latin typeface="Times New Roman" panose="02020603050405020304" pitchFamily="18" charset="0"/>
                <a:cs typeface="Times New Roman" panose="02020603050405020304" pitchFamily="18" charset="0"/>
              </a:rPr>
              <a:t>uncover prevailing trends and patterns within the Data Analyst job market through exploratory data analysis.</a:t>
            </a:r>
          </a:p>
          <a:p>
            <a:pPr algn="just">
              <a:buFont typeface="Wingdings" pitchFamily="2" charset="2"/>
              <a:buChar char="v"/>
            </a:pPr>
            <a:r>
              <a:rPr lang="en-IN" sz="1800" dirty="0">
                <a:latin typeface="Times New Roman" panose="02020603050405020304" pitchFamily="18" charset="0"/>
                <a:cs typeface="Times New Roman" panose="02020603050405020304" pitchFamily="18" charset="0"/>
              </a:rPr>
              <a:t>provide an interactive tool for users to estimate Data Analyst salaries, aiding job seekers and recruiters.</a:t>
            </a:r>
          </a:p>
          <a:p>
            <a:pPr algn="just">
              <a:buFont typeface="Wingdings" pitchFamily="2" charset="2"/>
              <a:buChar char="v"/>
            </a:pPr>
            <a:r>
              <a:rPr lang="en-IN" sz="1800" dirty="0">
                <a:effectLst/>
                <a:latin typeface="Times New Roman" panose="02020603050405020304" pitchFamily="18" charset="0"/>
                <a:cs typeface="Times New Roman" panose="02020603050405020304" pitchFamily="18" charset="0"/>
              </a:rPr>
              <a:t>build a robust machine learning model capable of predicting Data Analyst salaries based on diverse job characteristics.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7685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C232D-25CB-0D45-2287-7E269F3CF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9B7C9-173A-10E5-45E6-46A8E056EB45}"/>
              </a:ext>
            </a:extLst>
          </p:cNvPr>
          <p:cNvSpPr>
            <a:spLocks noGrp="1"/>
          </p:cNvSpPr>
          <p:nvPr>
            <p:ph type="title"/>
          </p:nvPr>
        </p:nvSpPr>
        <p:spPr>
          <a:xfrm>
            <a:off x="1141413" y="609600"/>
            <a:ext cx="9905998" cy="583096"/>
          </a:xfrm>
        </p:spPr>
        <p:txBody>
          <a:bodyPr>
            <a:normAutofit/>
          </a:bodyPr>
          <a:lstStyle/>
          <a:p>
            <a:pPr algn="ctr"/>
            <a:r>
              <a:rPr lang="en-US" sz="2400" b="1" dirty="0">
                <a:latin typeface="Times New Roman" panose="02020603050405020304" pitchFamily="18" charset="0"/>
                <a:cs typeface="Times New Roman" panose="02020603050405020304" pitchFamily="18" charset="0"/>
              </a:rPr>
              <a:t>Tools and technologies used</a:t>
            </a:r>
          </a:p>
        </p:txBody>
      </p:sp>
      <p:sp>
        <p:nvSpPr>
          <p:cNvPr id="3" name="Content Placeholder 2">
            <a:extLst>
              <a:ext uri="{FF2B5EF4-FFF2-40B4-BE49-F238E27FC236}">
                <a16:creationId xmlns:a16="http://schemas.microsoft.com/office/drawing/2014/main" id="{028BDA01-7BAF-FD7D-9B8D-5483A5372987}"/>
              </a:ext>
            </a:extLst>
          </p:cNvPr>
          <p:cNvSpPr>
            <a:spLocks noGrp="1"/>
          </p:cNvSpPr>
          <p:nvPr>
            <p:ph idx="1"/>
          </p:nvPr>
        </p:nvSpPr>
        <p:spPr>
          <a:xfrm>
            <a:off x="1141413" y="1285462"/>
            <a:ext cx="9905998" cy="2978066"/>
          </a:xfrm>
        </p:spPr>
        <p:txBody>
          <a:bodyPr anchor="t">
            <a:normAutofit/>
          </a:bodyPr>
          <a:lstStyle/>
          <a:p>
            <a:pPr>
              <a:buFont typeface="Wingdings" pitchFamily="2" charset="2"/>
              <a:buChar char="v"/>
            </a:pPr>
            <a:r>
              <a:rPr lang="en-IN" b="1" dirty="0">
                <a:latin typeface="Times New Roman" panose="02020603050405020304" pitchFamily="18" charset="0"/>
                <a:cs typeface="Times New Roman" panose="02020603050405020304" pitchFamily="18" charset="0"/>
              </a:rPr>
              <a:t>Programming Language</a:t>
            </a:r>
            <a:r>
              <a:rPr lang="en-IN" sz="1800" b="1" dirty="0">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 Python</a:t>
            </a:r>
          </a:p>
          <a:p>
            <a:pPr>
              <a:buFont typeface="Wingdings" pitchFamily="2" charset="2"/>
              <a:buChar char="v"/>
            </a:pPr>
            <a:r>
              <a:rPr lang="en-IN" b="1" dirty="0">
                <a:latin typeface="Times New Roman" panose="02020603050405020304" pitchFamily="18" charset="0"/>
                <a:cs typeface="Times New Roman" panose="02020603050405020304" pitchFamily="18" charset="0"/>
              </a:rPr>
              <a:t>Data Manipulation &amp; Analysis:</a:t>
            </a:r>
            <a:endParaRPr lang="en-IN"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Pandas</a:t>
            </a:r>
          </a:p>
          <a:p>
            <a:r>
              <a:rPr lang="en-IN" sz="1800" dirty="0">
                <a:latin typeface="Times New Roman" panose="02020603050405020304" pitchFamily="18" charset="0"/>
                <a:cs typeface="Times New Roman" panose="02020603050405020304" pitchFamily="18" charset="0"/>
              </a:rPr>
              <a:t>NumPy</a:t>
            </a:r>
          </a:p>
          <a:p>
            <a:pPr>
              <a:buFont typeface="Wingdings" pitchFamily="2" charset="2"/>
              <a:buChar char="v"/>
            </a:pPr>
            <a:r>
              <a:rPr lang="en-IN" b="1" dirty="0">
                <a:latin typeface="Times New Roman" panose="02020603050405020304" pitchFamily="18" charset="0"/>
                <a:cs typeface="Times New Roman" panose="02020603050405020304" pitchFamily="18" charset="0"/>
              </a:rPr>
              <a:t>Data Visualization:</a:t>
            </a:r>
            <a:endParaRPr lang="en-IN"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Matplotlib</a:t>
            </a:r>
          </a:p>
          <a:p>
            <a:r>
              <a:rPr lang="en-IN" sz="1800" dirty="0">
                <a:latin typeface="Times New Roman" panose="02020603050405020304" pitchFamily="18" charset="0"/>
                <a:cs typeface="Times New Roman" panose="02020603050405020304" pitchFamily="18" charset="0"/>
              </a:rPr>
              <a:t>Seaborn</a:t>
            </a: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0377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B1DE4-58DF-8A81-73B8-33A5BE829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B7A6A-C689-1FBF-52D6-B43715E01DD8}"/>
              </a:ext>
            </a:extLst>
          </p:cNvPr>
          <p:cNvSpPr>
            <a:spLocks noGrp="1"/>
          </p:cNvSpPr>
          <p:nvPr>
            <p:ph type="title"/>
          </p:nvPr>
        </p:nvSpPr>
        <p:spPr>
          <a:xfrm>
            <a:off x="1141413" y="609600"/>
            <a:ext cx="9905998" cy="583096"/>
          </a:xfrm>
        </p:spPr>
        <p:txBody>
          <a:bodyPr>
            <a:normAutofit/>
          </a:bodyPr>
          <a:lstStyle/>
          <a:p>
            <a:pPr algn="ctr"/>
            <a:r>
              <a:rPr lang="en-US" sz="2400" b="1" dirty="0">
                <a:latin typeface="Times New Roman" panose="02020603050405020304" pitchFamily="18" charset="0"/>
                <a:cs typeface="Times New Roman" panose="02020603050405020304" pitchFamily="18" charset="0"/>
              </a:rPr>
              <a:t>Tools and technologies used</a:t>
            </a:r>
          </a:p>
        </p:txBody>
      </p:sp>
      <p:sp>
        <p:nvSpPr>
          <p:cNvPr id="3" name="Content Placeholder 2">
            <a:extLst>
              <a:ext uri="{FF2B5EF4-FFF2-40B4-BE49-F238E27FC236}">
                <a16:creationId xmlns:a16="http://schemas.microsoft.com/office/drawing/2014/main" id="{B32A46F2-81F4-68FD-1975-1AAED8CB9DE2}"/>
              </a:ext>
            </a:extLst>
          </p:cNvPr>
          <p:cNvSpPr>
            <a:spLocks noGrp="1"/>
          </p:cNvSpPr>
          <p:nvPr>
            <p:ph idx="1"/>
          </p:nvPr>
        </p:nvSpPr>
        <p:spPr>
          <a:xfrm>
            <a:off x="1141413" y="1285461"/>
            <a:ext cx="9905998" cy="4443309"/>
          </a:xfrm>
        </p:spPr>
        <p:txBody>
          <a:bodyPr anchor="t">
            <a:normAutofit/>
          </a:bodyPr>
          <a:lstStyle/>
          <a:p>
            <a:pPr algn="just">
              <a:buFont typeface="Wingdings" pitchFamily="2" charset="2"/>
              <a:buChar char="v"/>
            </a:pPr>
            <a:r>
              <a:rPr lang="en-IN" b="1" dirty="0">
                <a:latin typeface="Times New Roman" panose="02020603050405020304" pitchFamily="18" charset="0"/>
                <a:cs typeface="Times New Roman" panose="02020603050405020304" pitchFamily="18" charset="0"/>
              </a:rPr>
              <a:t>Machine Learning:</a:t>
            </a:r>
            <a:endParaRPr lang="en-IN"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Scikit-learn (for data preprocessing, model selection, training, and evaluation)</a:t>
            </a:r>
          </a:p>
          <a:p>
            <a:pPr lvl="1" algn="just"/>
            <a:r>
              <a:rPr lang="en-IN" dirty="0">
                <a:latin typeface="Times New Roman" panose="02020603050405020304" pitchFamily="18" charset="0"/>
                <a:cs typeface="Times New Roman" panose="02020603050405020304" pitchFamily="18" charset="0"/>
              </a:rPr>
              <a:t>StandardScaler, MinMaxScaler</a:t>
            </a:r>
          </a:p>
          <a:p>
            <a:pPr lvl="1" algn="just"/>
            <a:r>
              <a:rPr lang="en-IN" dirty="0">
                <a:latin typeface="Times New Roman" panose="02020603050405020304" pitchFamily="18" charset="0"/>
                <a:cs typeface="Times New Roman" panose="02020603050405020304" pitchFamily="18" charset="0"/>
              </a:rPr>
              <a:t>train_test_split</a:t>
            </a:r>
          </a:p>
          <a:p>
            <a:pPr lvl="1" algn="just"/>
            <a:r>
              <a:rPr lang="en-IN" dirty="0">
                <a:latin typeface="Times New Roman" panose="02020603050405020304" pitchFamily="18" charset="0"/>
                <a:cs typeface="Times New Roman" panose="02020603050405020304" pitchFamily="18" charset="0"/>
              </a:rPr>
              <a:t>RandomForestRegressor, GradientBoostingRegressor</a:t>
            </a:r>
          </a:p>
          <a:p>
            <a:pPr lvl="1" algn="just"/>
            <a:r>
              <a:rPr lang="en-IN" dirty="0">
                <a:latin typeface="Times New Roman" panose="02020603050405020304" pitchFamily="18" charset="0"/>
                <a:cs typeface="Times New Roman" panose="02020603050405020304" pitchFamily="18" charset="0"/>
              </a:rPr>
              <a:t>mean_absolute_error, mean_squared_error, r2_score</a:t>
            </a:r>
          </a:p>
          <a:p>
            <a:pPr algn="just">
              <a:buFont typeface="Wingdings" pitchFamily="2" charset="2"/>
              <a:buChar char="v"/>
            </a:pPr>
            <a:r>
              <a:rPr lang="en-IN" b="1" dirty="0">
                <a:latin typeface="Times New Roman" panose="02020603050405020304" pitchFamily="18" charset="0"/>
                <a:cs typeface="Times New Roman" panose="02020603050405020304" pitchFamily="18" charset="0"/>
              </a:rPr>
              <a:t>Model Persistence:</a:t>
            </a: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Pickle (for saving/loading models)</a:t>
            </a:r>
          </a:p>
          <a:p>
            <a:pPr algn="just">
              <a:buFont typeface="Wingdings" pitchFamily="2" charset="2"/>
              <a:buChar char="v"/>
            </a:pPr>
            <a:r>
              <a:rPr lang="en-IN" b="1" dirty="0">
                <a:latin typeface="Times New Roman" panose="02020603050405020304" pitchFamily="18" charset="0"/>
                <a:cs typeface="Times New Roman" panose="02020603050405020304" pitchFamily="18" charset="0"/>
              </a:rPr>
              <a:t>Web Application Framework:</a:t>
            </a: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Streamlit</a:t>
            </a:r>
          </a:p>
          <a:p>
            <a:pPr algn="just">
              <a:buFont typeface="Wingdings" pitchFamily="2" charset="2"/>
              <a:buChar char="v"/>
            </a:pPr>
            <a:r>
              <a:rPr lang="en-IN" b="1" dirty="0">
                <a:latin typeface="Times New Roman" panose="02020603050405020304" pitchFamily="18" charset="0"/>
                <a:cs typeface="Times New Roman" panose="02020603050405020304" pitchFamily="18" charset="0"/>
              </a:rPr>
              <a:t>Text Processing:</a:t>
            </a: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re (regular expressions)</a:t>
            </a: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2928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EA921-A8F1-1F04-631B-D6C2D527E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BD0486-5717-F82D-759A-39A6F6C931E5}"/>
              </a:ext>
            </a:extLst>
          </p:cNvPr>
          <p:cNvSpPr>
            <a:spLocks noGrp="1"/>
          </p:cNvSpPr>
          <p:nvPr>
            <p:ph type="title"/>
          </p:nvPr>
        </p:nvSpPr>
        <p:spPr>
          <a:xfrm>
            <a:off x="1141413" y="609600"/>
            <a:ext cx="9905998" cy="583096"/>
          </a:xfrm>
        </p:spPr>
        <p:txBody>
          <a:bodyPr>
            <a:normAutofit/>
          </a:bodyPr>
          <a:lstStyle/>
          <a:p>
            <a:pPr algn="ctr"/>
            <a:r>
              <a:rPr lang="en-US" sz="2400" b="1" dirty="0">
                <a:latin typeface="Times New Roman" panose="02020603050405020304" pitchFamily="18" charset="0"/>
                <a:cs typeface="Times New Roman" panose="02020603050405020304" pitchFamily="18" charset="0"/>
              </a:rPr>
              <a:t>Snapshot of the framework used</a:t>
            </a:r>
          </a:p>
        </p:txBody>
      </p:sp>
      <p:pic>
        <p:nvPicPr>
          <p:cNvPr id="4" name="Picture 3">
            <a:extLst>
              <a:ext uri="{FF2B5EF4-FFF2-40B4-BE49-F238E27FC236}">
                <a16:creationId xmlns:a16="http://schemas.microsoft.com/office/drawing/2014/main" id="{50D169E1-3BA8-05A4-418E-B1DEDB5671A5}"/>
              </a:ext>
            </a:extLst>
          </p:cNvPr>
          <p:cNvPicPr>
            <a:picLocks noChangeAspect="1"/>
          </p:cNvPicPr>
          <p:nvPr/>
        </p:nvPicPr>
        <p:blipFill>
          <a:blip r:embed="rId2"/>
          <a:stretch>
            <a:fillRect/>
          </a:stretch>
        </p:blipFill>
        <p:spPr>
          <a:xfrm>
            <a:off x="491170" y="1588930"/>
            <a:ext cx="5116416" cy="2312374"/>
          </a:xfrm>
          <a:prstGeom prst="rect">
            <a:avLst/>
          </a:prstGeom>
        </p:spPr>
      </p:pic>
      <p:sp>
        <p:nvSpPr>
          <p:cNvPr id="5" name="TextBox 4">
            <a:extLst>
              <a:ext uri="{FF2B5EF4-FFF2-40B4-BE49-F238E27FC236}">
                <a16:creationId xmlns:a16="http://schemas.microsoft.com/office/drawing/2014/main" id="{5904B683-12D0-0135-7F24-E12A494CD7AC}"/>
              </a:ext>
            </a:extLst>
          </p:cNvPr>
          <p:cNvSpPr txBox="1"/>
          <p:nvPr/>
        </p:nvSpPr>
        <p:spPr>
          <a:xfrm>
            <a:off x="756394" y="4041798"/>
            <a:ext cx="4672361"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IMPORTING LIBRARIES</a:t>
            </a:r>
          </a:p>
        </p:txBody>
      </p:sp>
      <p:pic>
        <p:nvPicPr>
          <p:cNvPr id="6" name="Picture 5">
            <a:extLst>
              <a:ext uri="{FF2B5EF4-FFF2-40B4-BE49-F238E27FC236}">
                <a16:creationId xmlns:a16="http://schemas.microsoft.com/office/drawing/2014/main" id="{52E0C2C9-7A78-8796-D8CB-AB99D2523B92}"/>
              </a:ext>
            </a:extLst>
          </p:cNvPr>
          <p:cNvPicPr>
            <a:picLocks noChangeAspect="1"/>
          </p:cNvPicPr>
          <p:nvPr/>
        </p:nvPicPr>
        <p:blipFill>
          <a:blip r:embed="rId3"/>
          <a:stretch>
            <a:fillRect/>
          </a:stretch>
        </p:blipFill>
        <p:spPr>
          <a:xfrm>
            <a:off x="5693980" y="1588930"/>
            <a:ext cx="6128078" cy="2773412"/>
          </a:xfrm>
          <a:prstGeom prst="rect">
            <a:avLst/>
          </a:prstGeom>
        </p:spPr>
      </p:pic>
      <p:sp>
        <p:nvSpPr>
          <p:cNvPr id="7" name="TextBox 6">
            <a:extLst>
              <a:ext uri="{FF2B5EF4-FFF2-40B4-BE49-F238E27FC236}">
                <a16:creationId xmlns:a16="http://schemas.microsoft.com/office/drawing/2014/main" id="{DC85E510-C0F7-E00D-538E-CD790BF2F805}"/>
              </a:ext>
            </a:extLst>
          </p:cNvPr>
          <p:cNvSpPr txBox="1"/>
          <p:nvPr/>
        </p:nvSpPr>
        <p:spPr>
          <a:xfrm>
            <a:off x="6421838" y="4456042"/>
            <a:ext cx="4672361"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THE PREDICTION MODEL MAKING USING FRAMEWORKS</a:t>
            </a:r>
          </a:p>
        </p:txBody>
      </p:sp>
    </p:spTree>
    <p:extLst>
      <p:ext uri="{BB962C8B-B14F-4D97-AF65-F5344CB8AC3E}">
        <p14:creationId xmlns:p14="http://schemas.microsoft.com/office/powerpoint/2010/main" val="229626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32F3-23EE-5F22-919F-260A472963A5}"/>
              </a:ext>
            </a:extLst>
          </p:cNvPr>
          <p:cNvSpPr>
            <a:spLocks noGrp="1"/>
          </p:cNvSpPr>
          <p:nvPr>
            <p:ph type="title"/>
          </p:nvPr>
        </p:nvSpPr>
        <p:spPr>
          <a:xfrm>
            <a:off x="1141413" y="609600"/>
            <a:ext cx="9905998" cy="657340"/>
          </a:xfrm>
        </p:spPr>
        <p:txBody>
          <a:bodyPr>
            <a:normAutofit/>
          </a:bodyPr>
          <a:lstStyle/>
          <a:p>
            <a:pPr algn="ctr"/>
            <a:r>
              <a:rPr lang="en-US" sz="2400" b="1"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54374538-4FBC-0282-49EF-FE9206EF0A4B}"/>
              </a:ext>
            </a:extLst>
          </p:cNvPr>
          <p:cNvSpPr>
            <a:spLocks noGrp="1"/>
          </p:cNvSpPr>
          <p:nvPr>
            <p:ph idx="1"/>
          </p:nvPr>
        </p:nvSpPr>
        <p:spPr>
          <a:xfrm>
            <a:off x="1141413" y="1344059"/>
            <a:ext cx="9905998" cy="4447142"/>
          </a:xfrm>
        </p:spPr>
        <p:txBody>
          <a:bodyPr anchor="t"/>
          <a:lstStyle/>
          <a:p>
            <a:pPr marL="0" indent="0">
              <a:buNone/>
            </a:pPr>
            <a:r>
              <a:rPr lang="en-IN" b="1" dirty="0"/>
              <a:t>1</a:t>
            </a:r>
            <a:r>
              <a:rPr lang="en-IN" b="1" dirty="0">
                <a:latin typeface="Times New Roman" panose="02020603050405020304" pitchFamily="18" charset="0"/>
                <a:cs typeface="Times New Roman" panose="02020603050405020304" pitchFamily="18" charset="0"/>
              </a:rPr>
              <a:t>. Data Collection &amp; Initial Loading:</a:t>
            </a:r>
            <a:endParaRPr lang="en-IN"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Loaded the DataAnalyst.csv dataset, containing various job attributes.</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rPr>
              <a:t>2. Data Cleaning &amp; Preprocessing:</a:t>
            </a:r>
            <a:endParaRPr lang="en-IN"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Handled missing values by replacing placeholders (-1, Unknown) with NaN and then dropping rows with missing 'Salary Estimate'.</a:t>
            </a:r>
          </a:p>
          <a:p>
            <a:r>
              <a:rPr lang="en-IN" sz="1800" dirty="0">
                <a:latin typeface="Times New Roman" panose="02020603050405020304" pitchFamily="18" charset="0"/>
                <a:cs typeface="Times New Roman" panose="02020603050405020304" pitchFamily="18" charset="0"/>
              </a:rPr>
              <a:t>Parsed 'Salary Estimate' strings to extract min_salary, max_salary, and Avg_Salary(K).</a:t>
            </a:r>
          </a:p>
          <a:p>
            <a:r>
              <a:rPr lang="en-IN" sz="1800" dirty="0">
                <a:latin typeface="Times New Roman" panose="02020603050405020304" pitchFamily="18" charset="0"/>
                <a:cs typeface="Times New Roman" panose="02020603050405020304" pitchFamily="18" charset="0"/>
              </a:rPr>
              <a:t>Cleaned 'Rating' and 'Company Name' columns for consistency.</a:t>
            </a:r>
          </a:p>
          <a:p>
            <a:r>
              <a:rPr lang="en-IN" sz="1800" dirty="0">
                <a:latin typeface="Times New Roman" panose="02020603050405020304" pitchFamily="18" charset="0"/>
                <a:cs typeface="Times New Roman" panose="02020603050405020304" pitchFamily="18" charset="0"/>
              </a:rPr>
              <a:t>Filled remaining categorical NaNs with 'Not Specified' and numerical 'Founded' NaNs with the median.</a:t>
            </a:r>
          </a:p>
          <a:p>
            <a:pPr algn="just"/>
            <a:endParaRPr lang="en-US" dirty="0"/>
          </a:p>
        </p:txBody>
      </p:sp>
    </p:spTree>
    <p:extLst>
      <p:ext uri="{BB962C8B-B14F-4D97-AF65-F5344CB8AC3E}">
        <p14:creationId xmlns:p14="http://schemas.microsoft.com/office/powerpoint/2010/main" val="41866484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{C98FFD22-8470-7642-9BF0-82649087D79F}tf10001063</Template>
  <TotalTime>912</TotalTime>
  <Words>894</Words>
  <Application>Microsoft Macintosh PowerPoint</Application>
  <PresentationFormat>Widescreen</PresentationFormat>
  <Paragraphs>109</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Century Gothic</vt:lpstr>
      <vt:lpstr>Times New Roman</vt:lpstr>
      <vt:lpstr>Wingdings</vt:lpstr>
      <vt:lpstr>Mesh</vt:lpstr>
      <vt:lpstr>Unified mentor internship project  presentation</vt:lpstr>
      <vt:lpstr>Data analyst jobs market analysis</vt:lpstr>
      <vt:lpstr>contents</vt:lpstr>
      <vt:lpstr>introduction</vt:lpstr>
      <vt:lpstr>Project objectives</vt:lpstr>
      <vt:lpstr>Tools and technologies used</vt:lpstr>
      <vt:lpstr>Tools and technologies used</vt:lpstr>
      <vt:lpstr>Snapshot of the framework used</vt:lpstr>
      <vt:lpstr>METHODOLOGY</vt:lpstr>
      <vt:lpstr>METHODOLOGY</vt:lpstr>
      <vt:lpstr>METHODOLOGY</vt:lpstr>
      <vt:lpstr>Code snapshots</vt:lpstr>
      <vt:lpstr>Code snapshots</vt:lpstr>
      <vt:lpstr>Data visualization</vt:lpstr>
      <vt:lpstr>Data visualization</vt:lpstr>
      <vt:lpstr>Data visualization</vt:lpstr>
      <vt:lpstr>Data visualization</vt:lpstr>
      <vt:lpstr>conclusion</vt:lpstr>
      <vt:lpstr>The thankyou note</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18</cp:revision>
  <dcterms:created xsi:type="dcterms:W3CDTF">2025-07-01T06:51:42Z</dcterms:created>
  <dcterms:modified xsi:type="dcterms:W3CDTF">2025-07-06T08:09:32Z</dcterms:modified>
</cp:coreProperties>
</file>